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413"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37" r:id="rId45"/>
    <p:sldId id="298" r:id="rId46"/>
    <p:sldId id="332" r:id="rId47"/>
    <p:sldId id="299" r:id="rId48"/>
    <p:sldId id="317" r:id="rId49"/>
    <p:sldId id="300" r:id="rId50"/>
    <p:sldId id="316" r:id="rId51"/>
    <p:sldId id="301" r:id="rId52"/>
    <p:sldId id="315" r:id="rId53"/>
    <p:sldId id="314" r:id="rId54"/>
    <p:sldId id="321" r:id="rId55"/>
    <p:sldId id="313" r:id="rId56"/>
    <p:sldId id="302" r:id="rId57"/>
    <p:sldId id="303" r:id="rId58"/>
    <p:sldId id="304" r:id="rId59"/>
    <p:sldId id="318" r:id="rId60"/>
    <p:sldId id="305" r:id="rId61"/>
    <p:sldId id="312" r:id="rId62"/>
    <p:sldId id="306" r:id="rId63"/>
    <p:sldId id="307" r:id="rId64"/>
    <p:sldId id="311" r:id="rId65"/>
    <p:sldId id="308" r:id="rId66"/>
    <p:sldId id="319" r:id="rId67"/>
    <p:sldId id="309" r:id="rId68"/>
    <p:sldId id="310" r:id="rId69"/>
    <p:sldId id="320" r:id="rId70"/>
    <p:sldId id="322" r:id="rId71"/>
    <p:sldId id="323" r:id="rId72"/>
    <p:sldId id="324" r:id="rId73"/>
    <p:sldId id="325" r:id="rId74"/>
    <p:sldId id="326" r:id="rId75"/>
    <p:sldId id="327" r:id="rId76"/>
    <p:sldId id="328" r:id="rId77"/>
    <p:sldId id="329" r:id="rId78"/>
    <p:sldId id="330" r:id="rId79"/>
    <p:sldId id="331" r:id="rId80"/>
    <p:sldId id="333" r:id="rId81"/>
    <p:sldId id="334" r:id="rId82"/>
    <p:sldId id="335" r:id="rId83"/>
    <p:sldId id="336" r:id="rId84"/>
    <p:sldId id="338" r:id="rId85"/>
    <p:sldId id="342" r:id="rId86"/>
    <p:sldId id="341" r:id="rId87"/>
    <p:sldId id="339" r:id="rId88"/>
    <p:sldId id="340"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6" r:id="rId112"/>
    <p:sldId id="367" r:id="rId113"/>
    <p:sldId id="368" r:id="rId114"/>
    <p:sldId id="414" r:id="rId115"/>
    <p:sldId id="384" r:id="rId116"/>
    <p:sldId id="369" r:id="rId117"/>
    <p:sldId id="370" r:id="rId118"/>
    <p:sldId id="371" r:id="rId119"/>
    <p:sldId id="372" r:id="rId120"/>
    <p:sldId id="373" r:id="rId121"/>
    <p:sldId id="375" r:id="rId122"/>
    <p:sldId id="376" r:id="rId123"/>
    <p:sldId id="374" r:id="rId124"/>
    <p:sldId id="377" r:id="rId125"/>
    <p:sldId id="383" r:id="rId126"/>
    <p:sldId id="378" r:id="rId127"/>
    <p:sldId id="379" r:id="rId128"/>
    <p:sldId id="380" r:id="rId129"/>
    <p:sldId id="381" r:id="rId130"/>
    <p:sldId id="382" r:id="rId131"/>
    <p:sldId id="385" r:id="rId132"/>
    <p:sldId id="386" r:id="rId133"/>
    <p:sldId id="387" r:id="rId134"/>
    <p:sldId id="388" r:id="rId135"/>
    <p:sldId id="389" r:id="rId136"/>
    <p:sldId id="390" r:id="rId137"/>
    <p:sldId id="391" r:id="rId138"/>
    <p:sldId id="392" r:id="rId139"/>
    <p:sldId id="402" r:id="rId140"/>
    <p:sldId id="399" r:id="rId141"/>
    <p:sldId id="393" r:id="rId142"/>
    <p:sldId id="394" r:id="rId143"/>
    <p:sldId id="395" r:id="rId144"/>
    <p:sldId id="396" r:id="rId145"/>
    <p:sldId id="397" r:id="rId146"/>
    <p:sldId id="401" r:id="rId147"/>
    <p:sldId id="398" r:id="rId148"/>
    <p:sldId id="400" r:id="rId149"/>
    <p:sldId id="403" r:id="rId150"/>
    <p:sldId id="404" r:id="rId151"/>
    <p:sldId id="405" r:id="rId152"/>
    <p:sldId id="406" r:id="rId153"/>
    <p:sldId id="407" r:id="rId154"/>
    <p:sldId id="408" r:id="rId155"/>
    <p:sldId id="409" r:id="rId156"/>
    <p:sldId id="410" r:id="rId157"/>
    <p:sldId id="411" r:id="rId158"/>
    <p:sldId id="412" r:id="rId159"/>
    <p:sldId id="415" r:id="rId160"/>
    <p:sldId id="416" r:id="rId161"/>
    <p:sldId id="417" r:id="rId162"/>
    <p:sldId id="418"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03FA22-8790-44B8-8B38-90795CE6A2C5}"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00467-C6AF-49B3-82FC-44CC4F7B0A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3FA22-8790-44B8-8B38-90795CE6A2C5}" type="datetimeFigureOut">
              <a:rPr lang="en-US" smtClean="0"/>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00467-C6AF-49B3-82FC-44CC4F7B0A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image" Target="../media/image1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12.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hyperlink" Target="http://www.youtube.com/watch?v=UZatOIWlf3Y&amp;list=UU3bcS7-_5pTquP8oPYbXZYw&amp;index=1&amp;feature=plcp" TargetMode="Externa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gif"/><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140.gi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47.gi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hyperlink" Target="http://online.wsj.com/article/SB123137245971962641.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Lecture test Packet # 3</a:t>
            </a:r>
          </a:p>
        </p:txBody>
      </p:sp>
      <p:sp>
        <p:nvSpPr>
          <p:cNvPr id="3" name="Subtitle 2"/>
          <p:cNvSpPr>
            <a:spLocks noGrp="1"/>
          </p:cNvSpPr>
          <p:nvPr>
            <p:ph type="subTitle" idx="1"/>
          </p:nvPr>
        </p:nvSpPr>
        <p:spPr/>
        <p:txBody>
          <a:bodyPr>
            <a:normAutofit/>
          </a:bodyPr>
          <a:lstStyle/>
          <a:p>
            <a:r>
              <a:rPr lang="en-US" sz="2800" dirty="0">
                <a:solidFill>
                  <a:srgbClr val="FF0000"/>
                </a:solidFill>
              </a:rPr>
              <a:t>Control of Bacterial Growth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Boiling, although able to kill many microbes, isn’t considered a sterilization technique, since endospores may not be destroyed.</a:t>
            </a:r>
          </a:p>
        </p:txBody>
      </p:sp>
      <p:pic>
        <p:nvPicPr>
          <p:cNvPr id="7" name="Content Placeholder 6" descr="boiling-water.jpg"/>
          <p:cNvPicPr>
            <a:picLocks noGrp="1" noChangeAspect="1"/>
          </p:cNvPicPr>
          <p:nvPr>
            <p:ph idx="1"/>
          </p:nvPr>
        </p:nvPicPr>
        <p:blipFill>
          <a:blip r:embed="rId2" cstate="print"/>
          <a:stretch>
            <a:fillRect/>
          </a:stretch>
        </p:blipFill>
        <p:spPr>
          <a:xfrm>
            <a:off x="2667000" y="1676400"/>
            <a:ext cx="3720405" cy="3810000"/>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Aldehydes</a:t>
            </a:r>
            <a:r>
              <a:rPr lang="en-US" sz="2400" dirty="0"/>
              <a:t> are good disinfectants.</a:t>
            </a:r>
          </a:p>
        </p:txBody>
      </p:sp>
      <p:sp>
        <p:nvSpPr>
          <p:cNvPr id="4" name="Text Placeholder 3"/>
          <p:cNvSpPr>
            <a:spLocks noGrp="1"/>
          </p:cNvSpPr>
          <p:nvPr>
            <p:ph type="body" idx="1"/>
          </p:nvPr>
        </p:nvSpPr>
        <p:spPr/>
        <p:txBody>
          <a:bodyPr>
            <a:normAutofit fontScale="92500" lnSpcReduction="10000"/>
          </a:bodyPr>
          <a:lstStyle/>
          <a:p>
            <a:r>
              <a:rPr lang="en-US" sz="2000" dirty="0"/>
              <a:t>Formaldehyde is commonly used to preserve tissues. (carcinogenic)</a:t>
            </a:r>
          </a:p>
        </p:txBody>
      </p:sp>
      <p:pic>
        <p:nvPicPr>
          <p:cNvPr id="8" name="Content Placeholder 7" descr="formaldehyde.jpg"/>
          <p:cNvPicPr>
            <a:picLocks noGrp="1" noChangeAspect="1"/>
          </p:cNvPicPr>
          <p:nvPr>
            <p:ph sz="half" idx="2"/>
          </p:nvPr>
        </p:nvPicPr>
        <p:blipFill>
          <a:blip r:embed="rId2" cstate="print"/>
          <a:stretch>
            <a:fillRect/>
          </a:stretch>
        </p:blipFill>
        <p:spPr>
          <a:xfrm>
            <a:off x="1143000" y="2438400"/>
            <a:ext cx="2362200" cy="3276600"/>
          </a:xfrm>
        </p:spPr>
      </p:pic>
      <p:sp>
        <p:nvSpPr>
          <p:cNvPr id="6" name="Text Placeholder 5"/>
          <p:cNvSpPr>
            <a:spLocks noGrp="1"/>
          </p:cNvSpPr>
          <p:nvPr>
            <p:ph type="body" sz="quarter" idx="3"/>
          </p:nvPr>
        </p:nvSpPr>
        <p:spPr/>
        <p:txBody>
          <a:bodyPr>
            <a:noAutofit/>
          </a:bodyPr>
          <a:lstStyle/>
          <a:p>
            <a:r>
              <a:rPr lang="en-US" sz="2000" dirty="0"/>
              <a:t>Glutaraldehyde in a cold sterile container.</a:t>
            </a:r>
          </a:p>
        </p:txBody>
      </p:sp>
      <p:pic>
        <p:nvPicPr>
          <p:cNvPr id="9" name="Content Placeholder 8" descr="cidex cold sterile.jpg"/>
          <p:cNvPicPr>
            <a:picLocks noGrp="1" noChangeAspect="1"/>
          </p:cNvPicPr>
          <p:nvPr>
            <p:ph sz="quarter" idx="4"/>
          </p:nvPr>
        </p:nvPicPr>
        <p:blipFill>
          <a:blip r:embed="rId3" cstate="print"/>
          <a:stretch>
            <a:fillRect/>
          </a:stretch>
        </p:blipFill>
        <p:spPr>
          <a:xfrm>
            <a:off x="4343400" y="2209800"/>
            <a:ext cx="4303712" cy="3810000"/>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pPr algn="l"/>
            <a:r>
              <a:rPr lang="en-US" sz="2800" dirty="0"/>
              <a:t>8) PEROXYGENS</a:t>
            </a:r>
            <a:br>
              <a:rPr lang="en-US" sz="2800" dirty="0"/>
            </a:br>
            <a:br>
              <a:rPr lang="en-US" sz="2800" dirty="0"/>
            </a:br>
            <a:r>
              <a:rPr lang="en-US" sz="2800" dirty="0"/>
              <a:t>	</a:t>
            </a:r>
            <a:r>
              <a:rPr lang="en-US" sz="2400" dirty="0"/>
              <a:t>- ozone (O₃) is used to disinfect some municipal water</a:t>
            </a:r>
            <a:br>
              <a:rPr lang="en-US" sz="2400" dirty="0"/>
            </a:br>
            <a:r>
              <a:rPr lang="en-US" sz="2400" dirty="0"/>
              <a:t>		supplies</a:t>
            </a:r>
            <a:br>
              <a:rPr lang="en-US" sz="2400" dirty="0"/>
            </a:br>
            <a:r>
              <a:rPr lang="en-US" sz="2400"/>
              <a:t>	- benzoyl </a:t>
            </a:r>
            <a:r>
              <a:rPr lang="en-US" sz="2400" dirty="0"/>
              <a:t>peroxide – used in acne creams, hair dyes and 		tooth whiteners</a:t>
            </a:r>
            <a:br>
              <a:rPr lang="en-US" sz="2400" dirty="0"/>
            </a:br>
            <a:r>
              <a:rPr lang="en-US" sz="2400" dirty="0"/>
              <a:t>	- H</a:t>
            </a:r>
            <a:r>
              <a:rPr lang="en-US" sz="2400" dirty="0">
                <a:latin typeface="Calibri"/>
              </a:rPr>
              <a:t>₂O₂ is a poor antiseptic but a good disinfectant 			(contact wearers sometimes use hydrogen 			peroxide to clean the </a:t>
            </a:r>
            <a:r>
              <a:rPr lang="en-US" sz="2400">
                <a:latin typeface="Calibri"/>
              </a:rPr>
              <a:t>lenses)</a:t>
            </a:r>
            <a:br>
              <a:rPr lang="en-US" sz="2400" dirty="0">
                <a:latin typeface="Calibri"/>
              </a:rPr>
            </a:br>
            <a:r>
              <a:rPr lang="en-US" sz="2400" dirty="0">
                <a:latin typeface="Calibri"/>
              </a:rPr>
              <a:t>	- </a:t>
            </a:r>
            <a:r>
              <a:rPr lang="en-US" sz="2400" dirty="0">
                <a:solidFill>
                  <a:srgbClr val="FF0000"/>
                </a:solidFill>
                <a:latin typeface="Calibri"/>
              </a:rPr>
              <a:t>plasma gas sterilization </a:t>
            </a:r>
            <a:r>
              <a:rPr lang="en-US" sz="2400" dirty="0">
                <a:latin typeface="Calibri"/>
              </a:rPr>
              <a:t>uses </a:t>
            </a:r>
            <a:r>
              <a:rPr lang="en-US" sz="2400" dirty="0"/>
              <a:t>H₂O₂ vapors irradiated with 		radio or microwaves to make a sterilizing plasma 		gas</a:t>
            </a:r>
            <a:br>
              <a:rPr lang="en-US" sz="2400" dirty="0"/>
            </a:br>
            <a:br>
              <a:rPr lang="en-US" sz="2400" dirty="0"/>
            </a:br>
            <a:endParaRPr lang="en-US"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Hydrogen peroxide can retard wound healing – use it as directed by your doctor for wounds.</a:t>
            </a:r>
          </a:p>
        </p:txBody>
      </p:sp>
      <p:pic>
        <p:nvPicPr>
          <p:cNvPr id="5" name="Content Placeholder 4" descr="Hydrogen%20Peroxide.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457200" y="838201"/>
            <a:ext cx="4040188" cy="609600"/>
          </a:xfrm>
        </p:spPr>
        <p:txBody>
          <a:bodyPr/>
          <a:lstStyle/>
          <a:p>
            <a:r>
              <a:rPr lang="en-US" dirty="0"/>
              <a:t>Plasma gas sterilizer</a:t>
            </a:r>
          </a:p>
        </p:txBody>
      </p:sp>
      <p:pic>
        <p:nvPicPr>
          <p:cNvPr id="9" name="Content Placeholder 8" descr="rf%20plasma%20h2o2%20d.jpg"/>
          <p:cNvPicPr>
            <a:picLocks noGrp="1" noChangeAspect="1"/>
          </p:cNvPicPr>
          <p:nvPr>
            <p:ph sz="half" idx="2"/>
          </p:nvPr>
        </p:nvPicPr>
        <p:blipFill>
          <a:blip r:embed="rId2" cstate="print"/>
          <a:stretch>
            <a:fillRect/>
          </a:stretch>
        </p:blipFill>
        <p:spPr>
          <a:xfrm>
            <a:off x="838200" y="1828800"/>
            <a:ext cx="2857500" cy="3810000"/>
          </a:xfrm>
        </p:spPr>
      </p:pic>
      <p:sp>
        <p:nvSpPr>
          <p:cNvPr id="7" name="Text Placeholder 6"/>
          <p:cNvSpPr>
            <a:spLocks noGrp="1"/>
          </p:cNvSpPr>
          <p:nvPr>
            <p:ph type="body" sz="quarter" idx="3"/>
          </p:nvPr>
        </p:nvSpPr>
        <p:spPr>
          <a:xfrm>
            <a:off x="4648200" y="838200"/>
            <a:ext cx="4041775" cy="914400"/>
          </a:xfrm>
        </p:spPr>
        <p:txBody>
          <a:bodyPr>
            <a:normAutofit/>
          </a:bodyPr>
          <a:lstStyle/>
          <a:p>
            <a:r>
              <a:rPr lang="en-US" dirty="0"/>
              <a:t>Plasma gas treatment of gloves</a:t>
            </a:r>
          </a:p>
        </p:txBody>
      </p:sp>
      <p:pic>
        <p:nvPicPr>
          <p:cNvPr id="10" name="Content Placeholder 9" descr="plasma_hand_wash_02.jpg"/>
          <p:cNvPicPr>
            <a:picLocks noGrp="1" noChangeAspect="1"/>
          </p:cNvPicPr>
          <p:nvPr>
            <p:ph sz="quarter" idx="4"/>
          </p:nvPr>
        </p:nvPicPr>
        <p:blipFill>
          <a:blip r:embed="rId3" cstate="print"/>
          <a:stretch>
            <a:fillRect/>
          </a:stretch>
        </p:blipFill>
        <p:spPr>
          <a:xfrm>
            <a:off x="4800600" y="2209800"/>
            <a:ext cx="3657600" cy="2700528"/>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745162"/>
          </a:xfrm>
        </p:spPr>
        <p:txBody>
          <a:bodyPr>
            <a:normAutofit/>
          </a:bodyPr>
          <a:lstStyle/>
          <a:p>
            <a:pPr algn="l"/>
            <a:r>
              <a:rPr lang="en-US" sz="2800" dirty="0"/>
              <a:t>9) DYES, ACIDS and ALKALINES</a:t>
            </a:r>
            <a:br>
              <a:rPr lang="en-US" sz="2800" dirty="0"/>
            </a:br>
            <a:br>
              <a:rPr lang="en-US" sz="2800" dirty="0"/>
            </a:br>
            <a:r>
              <a:rPr lang="en-US" sz="2800" dirty="0"/>
              <a:t>	</a:t>
            </a:r>
            <a:r>
              <a:rPr lang="en-US" sz="2400" dirty="0"/>
              <a:t>- crystal violet and other dyes can be used to treat skin infections</a:t>
            </a:r>
            <a:br>
              <a:rPr lang="en-US" sz="2400" dirty="0"/>
            </a:br>
            <a:r>
              <a:rPr lang="en-US" sz="2400" dirty="0"/>
              <a:t>	- </a:t>
            </a:r>
            <a:r>
              <a:rPr lang="en-US" sz="2400" dirty="0" err="1">
                <a:solidFill>
                  <a:srgbClr val="FF0000"/>
                </a:solidFill>
              </a:rPr>
              <a:t>peracetic</a:t>
            </a:r>
            <a:r>
              <a:rPr lang="en-US" sz="2400" dirty="0">
                <a:solidFill>
                  <a:srgbClr val="FF0000"/>
                </a:solidFill>
              </a:rPr>
              <a:t> acid </a:t>
            </a:r>
            <a:r>
              <a:rPr lang="en-US" sz="2400" dirty="0"/>
              <a:t>(0.2%) is a sterilizing chemical used in some sterilization systems</a:t>
            </a:r>
            <a:br>
              <a:rPr lang="en-US" sz="2400" dirty="0"/>
            </a:br>
            <a:r>
              <a:rPr lang="en-US" sz="2400" dirty="0"/>
              <a:t>	- NaOH (alkaline)</a:t>
            </a:r>
            <a:br>
              <a:rPr lang="en-US" sz="2400" dirty="0"/>
            </a:br>
            <a:r>
              <a:rPr lang="en-US" sz="2400" dirty="0"/>
              <a:t>		In today’s medical environment, it is not only important to destroy viruses and spores, it sometimes is also important to destroy prions.  Autoclaving, irradiation and most chemicals by themselves do not appear to be able to destroy prions; boiling NaOH and autoclaving combined does destroy prions though.</a:t>
            </a:r>
            <a:endParaRPr lang="en-US"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10) </a:t>
            </a:r>
            <a:r>
              <a:rPr lang="en-US" sz="2800" dirty="0">
                <a:solidFill>
                  <a:srgbClr val="FF0000"/>
                </a:solidFill>
              </a:rPr>
              <a:t>ETHYLENE OXIDE and PROPYLENE OXIDE GASES</a:t>
            </a:r>
            <a:br>
              <a:rPr lang="en-US" sz="2800" dirty="0">
                <a:solidFill>
                  <a:srgbClr val="FF0000"/>
                </a:solidFill>
              </a:rPr>
            </a:br>
            <a:br>
              <a:rPr lang="en-US" sz="2800" dirty="0"/>
            </a:br>
            <a:r>
              <a:rPr lang="en-US" sz="2800" dirty="0"/>
              <a:t>	</a:t>
            </a:r>
            <a:r>
              <a:rPr lang="en-US" sz="2400" dirty="0"/>
              <a:t>- bacteriocidal and sporocidal</a:t>
            </a:r>
            <a:br>
              <a:rPr lang="en-US" sz="2400" dirty="0"/>
            </a:br>
            <a:r>
              <a:rPr lang="en-US" sz="2400" dirty="0"/>
              <a:t>	- can pass through  fabrics and some plastics</a:t>
            </a:r>
            <a:br>
              <a:rPr lang="en-US" sz="2400" dirty="0"/>
            </a:br>
            <a:r>
              <a:rPr lang="en-US" sz="2400" dirty="0"/>
              <a:t>	- useful to sterilize delicate surgical instruments </a:t>
            </a:r>
            <a:br>
              <a:rPr lang="en-US" sz="2400" dirty="0"/>
            </a:br>
            <a:r>
              <a:rPr lang="en-US" sz="2400" dirty="0"/>
              <a:t>	- is used on dried fruits and spices</a:t>
            </a:r>
            <a:br>
              <a:rPr lang="en-US" sz="2400" dirty="0"/>
            </a:br>
            <a:r>
              <a:rPr lang="en-US" sz="2400" dirty="0"/>
              <a:t>	- has been used to sterilize some items in the space 		program</a:t>
            </a:r>
            <a:br>
              <a:rPr lang="en-US" sz="2400" dirty="0"/>
            </a:br>
            <a:endParaRPr lang="en-US"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FF0000"/>
                </a:solidFill>
              </a:rPr>
              <a:t>Ethylene </a:t>
            </a:r>
            <a:r>
              <a:rPr lang="en-US" sz="2800">
                <a:solidFill>
                  <a:srgbClr val="FF0000"/>
                </a:solidFill>
              </a:rPr>
              <a:t>oxide gas, </a:t>
            </a:r>
            <a:r>
              <a:rPr lang="en-US" sz="2800" dirty="0"/>
              <a:t>and now </a:t>
            </a:r>
            <a:r>
              <a:rPr lang="en-US" sz="2800" dirty="0">
                <a:solidFill>
                  <a:srgbClr val="FF0000"/>
                </a:solidFill>
              </a:rPr>
              <a:t>propylene oxide gas</a:t>
            </a:r>
            <a:r>
              <a:rPr lang="en-US" sz="2800" dirty="0"/>
              <a:t> can penetrate fabrics and some plastics to sterilize.</a:t>
            </a:r>
          </a:p>
        </p:txBody>
      </p:sp>
      <p:pic>
        <p:nvPicPr>
          <p:cNvPr id="5" name="Content Placeholder 4" descr="ethylene oxide.jpg"/>
          <p:cNvPicPr>
            <a:picLocks noGrp="1" noChangeAspect="1"/>
          </p:cNvPicPr>
          <p:nvPr>
            <p:ph idx="1"/>
          </p:nvPr>
        </p:nvPicPr>
        <p:blipFill>
          <a:blip r:embed="rId2" cstate="print"/>
          <a:stretch>
            <a:fillRect/>
          </a:stretch>
        </p:blipFill>
        <p:spPr>
          <a:xfrm>
            <a:off x="2182240" y="1600200"/>
            <a:ext cx="4779518" cy="4525963"/>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lstStyle/>
          <a:p>
            <a:r>
              <a:rPr lang="en-US" dirty="0">
                <a:solidFill>
                  <a:srgbClr val="0070C0"/>
                </a:solidFill>
              </a:rPr>
              <a:t>CHEMOTHERAPEUTIC AGENTS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The goal of chemotherapy is to find drugs which will 	treat the patient and not harm them				</a:t>
            </a:r>
            <a:r>
              <a:rPr lang="en-US" sz="2800" dirty="0">
                <a:solidFill>
                  <a:srgbClr val="7030A0"/>
                </a:solidFill>
              </a:rPr>
              <a:t> = SELECTIVE TOXICITY</a:t>
            </a:r>
            <a:br>
              <a:rPr lang="en-US" sz="2800" dirty="0">
                <a:solidFill>
                  <a:srgbClr val="7030A0"/>
                </a:solidFill>
              </a:rPr>
            </a:br>
            <a:br>
              <a:rPr lang="en-US" sz="2800" dirty="0">
                <a:solidFill>
                  <a:srgbClr val="7030A0"/>
                </a:solidFill>
              </a:rPr>
            </a:br>
            <a:r>
              <a:rPr lang="en-US" sz="2800" dirty="0"/>
              <a:t>Most chemotherapeutic agents fall short of being ideal 	because they:</a:t>
            </a:r>
            <a:br>
              <a:rPr lang="en-US" sz="2800" dirty="0">
                <a:solidFill>
                  <a:srgbClr val="7030A0"/>
                </a:solidFill>
              </a:rPr>
            </a:br>
            <a:r>
              <a:rPr lang="en-US" sz="2800" dirty="0">
                <a:solidFill>
                  <a:srgbClr val="7030A0"/>
                </a:solidFill>
              </a:rPr>
              <a:t>	</a:t>
            </a:r>
            <a:r>
              <a:rPr lang="en-US" sz="2800" dirty="0">
                <a:solidFill>
                  <a:srgbClr val="0070C0"/>
                </a:solidFill>
              </a:rPr>
              <a:t>a) have undesirable side effects</a:t>
            </a:r>
            <a:br>
              <a:rPr lang="en-US" sz="2800" dirty="0">
                <a:solidFill>
                  <a:srgbClr val="0070C0"/>
                </a:solidFill>
              </a:rPr>
            </a:br>
            <a:r>
              <a:rPr lang="en-US" sz="2800" dirty="0">
                <a:solidFill>
                  <a:srgbClr val="0070C0"/>
                </a:solidFill>
              </a:rPr>
              <a:t>	b) they lead to the elimination of parts of your 		normal flora</a:t>
            </a:r>
            <a:br>
              <a:rPr lang="en-US" sz="2800" dirty="0">
                <a:solidFill>
                  <a:srgbClr val="0070C0"/>
                </a:solidFill>
              </a:rPr>
            </a:br>
            <a:r>
              <a:rPr lang="en-US" sz="2800" dirty="0">
                <a:solidFill>
                  <a:srgbClr val="0070C0"/>
                </a:solidFill>
              </a:rPr>
              <a:t>	c) they lead to the formation of antibiotic 			resistant strains of bacteria</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630362"/>
          </a:xfrm>
        </p:spPr>
        <p:txBody>
          <a:bodyPr>
            <a:normAutofit fontScale="90000"/>
          </a:bodyPr>
          <a:lstStyle/>
          <a:p>
            <a:pPr algn="l"/>
            <a:r>
              <a:rPr lang="en-US" sz="2400" dirty="0"/>
              <a:t>The first chemical synthesized in a lab and made to treat a disease was 	</a:t>
            </a:r>
            <a:r>
              <a:rPr lang="en-US" sz="2400" dirty="0">
                <a:solidFill>
                  <a:srgbClr val="7030A0"/>
                </a:solidFill>
              </a:rPr>
              <a:t>SALVARSAN</a:t>
            </a:r>
            <a:r>
              <a:rPr lang="en-US" sz="2400" dirty="0"/>
              <a:t>.</a:t>
            </a:r>
            <a:br>
              <a:rPr lang="en-US" sz="2400" dirty="0"/>
            </a:br>
            <a:r>
              <a:rPr lang="en-US" sz="2400" dirty="0"/>
              <a:t>	- Paul Ehrlich produced it in the early 1900’s</a:t>
            </a:r>
            <a:br>
              <a:rPr lang="en-US" sz="2400" dirty="0"/>
            </a:br>
            <a:r>
              <a:rPr lang="en-US" sz="2400" dirty="0"/>
              <a:t>	- this was the 606</a:t>
            </a:r>
            <a:r>
              <a:rPr lang="en-US" sz="2400" baseline="30000" dirty="0"/>
              <a:t>th</a:t>
            </a:r>
            <a:r>
              <a:rPr lang="en-US" sz="2400" dirty="0"/>
              <a:t> arsenic compound that he tested and was 		used to treat syphilis</a:t>
            </a:r>
          </a:p>
        </p:txBody>
      </p:sp>
      <p:sp>
        <p:nvSpPr>
          <p:cNvPr id="9" name="Text Placeholder 8"/>
          <p:cNvSpPr>
            <a:spLocks noGrp="1"/>
          </p:cNvSpPr>
          <p:nvPr>
            <p:ph type="body" idx="1"/>
          </p:nvPr>
        </p:nvSpPr>
        <p:spPr>
          <a:xfrm flipV="1">
            <a:off x="457200" y="2174874"/>
            <a:ext cx="4040188" cy="111125"/>
          </a:xfrm>
        </p:spPr>
        <p:txBody>
          <a:bodyPr>
            <a:normAutofit fontScale="25000" lnSpcReduction="20000"/>
          </a:bodyPr>
          <a:lstStyle/>
          <a:p>
            <a:r>
              <a:rPr lang="en-US" dirty="0"/>
              <a:t>	</a:t>
            </a:r>
          </a:p>
        </p:txBody>
      </p:sp>
      <p:pic>
        <p:nvPicPr>
          <p:cNvPr id="13" name="Content Placeholder 12" descr="Paul_Ehrlich.jpg"/>
          <p:cNvPicPr>
            <a:picLocks noGrp="1" noChangeAspect="1"/>
          </p:cNvPicPr>
          <p:nvPr>
            <p:ph sz="half" idx="2"/>
          </p:nvPr>
        </p:nvPicPr>
        <p:blipFill>
          <a:blip r:embed="rId2" cstate="print"/>
          <a:stretch>
            <a:fillRect/>
          </a:stretch>
        </p:blipFill>
        <p:spPr>
          <a:xfrm>
            <a:off x="1143000" y="2133600"/>
            <a:ext cx="3048000" cy="3505200"/>
          </a:xfrm>
        </p:spPr>
      </p:pic>
      <p:sp>
        <p:nvSpPr>
          <p:cNvPr id="11" name="Text Placeholder 10"/>
          <p:cNvSpPr>
            <a:spLocks noGrp="1"/>
          </p:cNvSpPr>
          <p:nvPr>
            <p:ph type="body" sz="quarter" idx="3"/>
          </p:nvPr>
        </p:nvSpPr>
        <p:spPr/>
        <p:txBody>
          <a:bodyPr/>
          <a:lstStyle/>
          <a:p>
            <a:endParaRPr lang="en-US"/>
          </a:p>
        </p:txBody>
      </p:sp>
      <p:pic>
        <p:nvPicPr>
          <p:cNvPr id="14" name="Content Placeholder 13" descr="Salvarsan2.gif"/>
          <p:cNvPicPr>
            <a:picLocks noGrp="1" noChangeAspect="1"/>
          </p:cNvPicPr>
          <p:nvPr>
            <p:ph sz="quarter" idx="4"/>
          </p:nvPr>
        </p:nvPicPr>
        <p:blipFill>
          <a:blip r:embed="rId3" cstate="print"/>
          <a:stretch>
            <a:fillRect/>
          </a:stretch>
        </p:blipFill>
        <p:spPr>
          <a:xfrm>
            <a:off x="4648200" y="2057400"/>
            <a:ext cx="4041775" cy="368739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sz="2400" dirty="0"/>
              <a:t>Due to the temperatures achieved in canning, all human pathogen endospores are destroyed.  </a:t>
            </a:r>
            <a:r>
              <a:rPr lang="en-US" sz="2400" dirty="0">
                <a:solidFill>
                  <a:srgbClr val="FF0000"/>
                </a:solidFill>
              </a:rPr>
              <a:t>Canning achieves what is considered “commercial sterility” </a:t>
            </a:r>
            <a:r>
              <a:rPr lang="en-US" sz="2400" dirty="0"/>
              <a:t>since hyperthermophiles that may survive are not human pathogens.</a:t>
            </a:r>
          </a:p>
        </p:txBody>
      </p:sp>
      <p:sp>
        <p:nvSpPr>
          <p:cNvPr id="5" name="Text Placeholder 4"/>
          <p:cNvSpPr>
            <a:spLocks noGrp="1"/>
          </p:cNvSpPr>
          <p:nvPr>
            <p:ph type="body" idx="1"/>
          </p:nvPr>
        </p:nvSpPr>
        <p:spPr/>
        <p:txBody>
          <a:bodyPr>
            <a:normAutofit/>
          </a:bodyPr>
          <a:lstStyle/>
          <a:p>
            <a:r>
              <a:rPr lang="en-US" sz="2000" dirty="0"/>
              <a:t>Home canning uses mason jars</a:t>
            </a:r>
          </a:p>
        </p:txBody>
      </p:sp>
      <p:pic>
        <p:nvPicPr>
          <p:cNvPr id="4" name="Content Placeholder 3" descr="canning-peaches.jpg"/>
          <p:cNvPicPr>
            <a:picLocks noGrp="1" noChangeAspect="1"/>
          </p:cNvPicPr>
          <p:nvPr>
            <p:ph sz="half" idx="2"/>
          </p:nvPr>
        </p:nvPicPr>
        <p:blipFill>
          <a:blip r:embed="rId2" cstate="print"/>
          <a:stretch>
            <a:fillRect/>
          </a:stretch>
        </p:blipFill>
        <p:spPr>
          <a:xfrm>
            <a:off x="381000" y="2362200"/>
            <a:ext cx="4013200" cy="3289300"/>
          </a:xfrm>
        </p:spPr>
      </p:pic>
      <p:sp>
        <p:nvSpPr>
          <p:cNvPr id="6" name="Text Placeholder 5"/>
          <p:cNvSpPr>
            <a:spLocks noGrp="1"/>
          </p:cNvSpPr>
          <p:nvPr>
            <p:ph type="body" sz="quarter" idx="3"/>
          </p:nvPr>
        </p:nvSpPr>
        <p:spPr/>
        <p:txBody>
          <a:bodyPr/>
          <a:lstStyle/>
          <a:p>
            <a:r>
              <a:rPr lang="en-US" dirty="0"/>
              <a:t>Commercial tin can</a:t>
            </a:r>
          </a:p>
        </p:txBody>
      </p:sp>
      <p:pic>
        <p:nvPicPr>
          <p:cNvPr id="8" name="Content Placeholder 7" descr="tin-can250-tm.jpg"/>
          <p:cNvPicPr>
            <a:picLocks noGrp="1" noChangeAspect="1"/>
          </p:cNvPicPr>
          <p:nvPr>
            <p:ph sz="quarter" idx="4"/>
          </p:nvPr>
        </p:nvPicPr>
        <p:blipFill>
          <a:blip r:embed="rId3" cstate="print"/>
          <a:stretch>
            <a:fillRect/>
          </a:stretch>
        </p:blipFill>
        <p:spPr>
          <a:xfrm>
            <a:off x="4876800" y="2438400"/>
            <a:ext cx="3505200" cy="2912269"/>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algn="l"/>
            <a:r>
              <a:rPr lang="en-US" sz="2400" dirty="0"/>
              <a:t>In 1929, Alexander Fleming discovered PENICILLIN.</a:t>
            </a:r>
            <a:br>
              <a:rPr lang="en-US" sz="2400" dirty="0"/>
            </a:br>
            <a:r>
              <a:rPr lang="en-US" sz="2400" dirty="0"/>
              <a:t>	- it was used during WWII to significantly reduce the </a:t>
            </a:r>
            <a:br>
              <a:rPr lang="en-US" sz="2400" dirty="0"/>
            </a:br>
            <a:r>
              <a:rPr lang="en-US" sz="2400" dirty="0"/>
              <a:t>		deaths of soldiers</a:t>
            </a:r>
            <a:br>
              <a:rPr lang="en-US" sz="2400" dirty="0"/>
            </a:br>
            <a:r>
              <a:rPr lang="en-US" sz="2400" dirty="0"/>
              <a:t>	- this was the FIRST TRUE ANTIBIOTIC</a:t>
            </a:r>
          </a:p>
        </p:txBody>
      </p:sp>
      <p:sp>
        <p:nvSpPr>
          <p:cNvPr id="3" name="Text Placeholder 2"/>
          <p:cNvSpPr>
            <a:spLocks noGrp="1"/>
          </p:cNvSpPr>
          <p:nvPr>
            <p:ph type="body" idx="1"/>
          </p:nvPr>
        </p:nvSpPr>
        <p:spPr>
          <a:xfrm flipV="1">
            <a:off x="457200" y="2174874"/>
            <a:ext cx="4040188" cy="45719"/>
          </a:xfrm>
        </p:spPr>
        <p:txBody>
          <a:bodyPr>
            <a:normAutofit fontScale="25000" lnSpcReduction="20000"/>
          </a:bodyPr>
          <a:lstStyle/>
          <a:p>
            <a:endParaRPr lang="en-US" dirty="0"/>
          </a:p>
        </p:txBody>
      </p:sp>
      <p:pic>
        <p:nvPicPr>
          <p:cNvPr id="7" name="Content Placeholder 6" descr="fleming.jpg"/>
          <p:cNvPicPr>
            <a:picLocks noGrp="1" noChangeAspect="1"/>
          </p:cNvPicPr>
          <p:nvPr>
            <p:ph sz="half" idx="2"/>
          </p:nvPr>
        </p:nvPicPr>
        <p:blipFill>
          <a:blip r:embed="rId2" cstate="print"/>
          <a:stretch>
            <a:fillRect/>
          </a:stretch>
        </p:blipFill>
        <p:spPr>
          <a:xfrm>
            <a:off x="548481" y="2483644"/>
            <a:ext cx="3857625" cy="3333750"/>
          </a:xfrm>
        </p:spPr>
      </p:pic>
      <p:sp>
        <p:nvSpPr>
          <p:cNvPr id="5" name="Text Placeholder 4"/>
          <p:cNvSpPr>
            <a:spLocks noGrp="1"/>
          </p:cNvSpPr>
          <p:nvPr>
            <p:ph type="body" sz="quarter" idx="3"/>
          </p:nvPr>
        </p:nvSpPr>
        <p:spPr>
          <a:xfrm>
            <a:off x="4645025" y="2129155"/>
            <a:ext cx="4041775" cy="45719"/>
          </a:xfrm>
        </p:spPr>
        <p:txBody>
          <a:bodyPr>
            <a:normAutofit fontScale="25000" lnSpcReduction="20000"/>
          </a:bodyPr>
          <a:lstStyle/>
          <a:p>
            <a:endParaRPr lang="en-US" dirty="0"/>
          </a:p>
        </p:txBody>
      </p:sp>
      <p:pic>
        <p:nvPicPr>
          <p:cNvPr id="8" name="Content Placeholder 7" descr="penicillin.gif"/>
          <p:cNvPicPr>
            <a:picLocks noGrp="1" noChangeAspect="1"/>
          </p:cNvPicPr>
          <p:nvPr>
            <p:ph sz="quarter" idx="4"/>
          </p:nvPr>
        </p:nvPicPr>
        <p:blipFill>
          <a:blip r:embed="rId3" cstate="print"/>
          <a:stretch>
            <a:fillRect/>
          </a:stretch>
        </p:blipFill>
        <p:spPr>
          <a:xfrm>
            <a:off x="4951412" y="2507456"/>
            <a:ext cx="3429000" cy="3286125"/>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1930’s SULFA DRUGS</a:t>
            </a:r>
          </a:p>
        </p:txBody>
      </p:sp>
      <p:pic>
        <p:nvPicPr>
          <p:cNvPr id="5" name="Content Placeholder 4" descr="sulfadrug1.png"/>
          <p:cNvPicPr>
            <a:picLocks noGrp="1" noChangeAspect="1"/>
          </p:cNvPicPr>
          <p:nvPr>
            <p:ph idx="1"/>
          </p:nvPr>
        </p:nvPicPr>
        <p:blipFill>
          <a:blip r:embed="rId2" cstate="print"/>
          <a:stretch>
            <a:fillRect/>
          </a:stretch>
        </p:blipFill>
        <p:spPr>
          <a:xfrm>
            <a:off x="4343400" y="990600"/>
            <a:ext cx="2544762" cy="4724399"/>
          </a:xfrm>
        </p:spPr>
      </p:pic>
      <p:sp>
        <p:nvSpPr>
          <p:cNvPr id="4" name="Text Placeholder 3"/>
          <p:cNvSpPr>
            <a:spLocks noGrp="1"/>
          </p:cNvSpPr>
          <p:nvPr>
            <p:ph type="body" sz="half" idx="2"/>
          </p:nvPr>
        </p:nvSpPr>
        <p:spPr/>
        <p:txBody>
          <a:bodyPr>
            <a:normAutofit/>
          </a:bodyPr>
          <a:lstStyle/>
          <a:p>
            <a:r>
              <a:rPr lang="en-US" sz="2000" dirty="0"/>
              <a:t>ARE SULFA DRUGS TRUE ANTIBIOTICS?</a:t>
            </a:r>
          </a:p>
          <a:p>
            <a:pPr>
              <a:buFontTx/>
              <a:buChar char="-"/>
            </a:pPr>
            <a:r>
              <a:rPr lang="en-US" sz="2000" dirty="0"/>
              <a:t>A true antibiotic is a natural substance made by one organism to kill a microorganism.</a:t>
            </a:r>
          </a:p>
          <a:p>
            <a:pPr>
              <a:buFontTx/>
              <a:buChar char="-"/>
            </a:pPr>
            <a:r>
              <a:rPr lang="en-US" sz="2000" dirty="0"/>
              <a:t> In the 1930’s sulfa drugs were synthesized in a lab and were found to kill bacteria.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21362"/>
          </a:xfrm>
        </p:spPr>
        <p:txBody>
          <a:bodyPr>
            <a:normAutofit/>
          </a:bodyPr>
          <a:lstStyle/>
          <a:p>
            <a:r>
              <a:rPr lang="en-US" sz="3200" dirty="0">
                <a:solidFill>
                  <a:srgbClr val="00B0F0"/>
                </a:solidFill>
              </a:rPr>
              <a:t>The ANTIBIOTIC DRUG DILEMMA</a:t>
            </a:r>
            <a:br>
              <a:rPr lang="en-US" sz="3200" dirty="0">
                <a:solidFill>
                  <a:srgbClr val="00B0F0"/>
                </a:solidFill>
              </a:rPr>
            </a:br>
            <a:br>
              <a:rPr lang="en-US" sz="3200" dirty="0">
                <a:solidFill>
                  <a:srgbClr val="00B0F0"/>
                </a:solidFill>
              </a:rPr>
            </a:br>
            <a:r>
              <a:rPr lang="en-US" sz="1200" dirty="0">
                <a:solidFill>
                  <a:srgbClr val="00B0F0"/>
                </a:solidFill>
                <a:hlinkClick r:id="rId2"/>
              </a:rPr>
              <a:t>http://www.youtube.com/watch?v=UZatOIWlf3Y&amp;list=UU3bcS7-</a:t>
            </a:r>
            <a:r>
              <a:rPr lang="en-US" sz="1200">
                <a:solidFill>
                  <a:srgbClr val="00B0F0"/>
                </a:solidFill>
                <a:hlinkClick r:id="rId2"/>
              </a:rPr>
              <a:t>_5pTquP8oPYbXZYw&amp;index=1&amp;feature=plcp</a:t>
            </a:r>
            <a:br>
              <a:rPr lang="en-US" sz="1200">
                <a:solidFill>
                  <a:srgbClr val="00B0F0"/>
                </a:solidFill>
              </a:rPr>
            </a:br>
            <a:endParaRPr lang="en-US" sz="1200" dirty="0">
              <a:solidFill>
                <a:srgbClr val="00B0F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2800" dirty="0"/>
              <a:t>There is an alarming rise in the numbers of microbial species that are becoming resistant to antibiotics.</a:t>
            </a:r>
            <a:br>
              <a:rPr lang="en-US" sz="2800" dirty="0"/>
            </a:br>
            <a:br>
              <a:rPr lang="en-US" sz="2800" dirty="0"/>
            </a:br>
            <a:r>
              <a:rPr lang="en-US" sz="2800" dirty="0"/>
              <a:t>	(i.e. PPNG – </a:t>
            </a:r>
            <a:r>
              <a:rPr lang="en-US" sz="2800" dirty="0" err="1"/>
              <a:t>penicillinase</a:t>
            </a:r>
            <a:r>
              <a:rPr lang="en-US" sz="2800" dirty="0"/>
              <a:t> producing </a:t>
            </a:r>
            <a:br>
              <a:rPr lang="en-US" sz="2800" dirty="0"/>
            </a:br>
            <a:r>
              <a:rPr lang="en-US" sz="2800" dirty="0"/>
              <a:t>			</a:t>
            </a:r>
            <a:r>
              <a:rPr lang="en-US" sz="2800" i="1" dirty="0"/>
              <a:t>Neisseria </a:t>
            </a:r>
            <a:r>
              <a:rPr lang="en-US" sz="2800" i="1" dirty="0" err="1"/>
              <a:t>gonorrhoeae</a:t>
            </a:r>
            <a:br>
              <a:rPr lang="en-US" sz="2800" i="1" dirty="0"/>
            </a:br>
            <a:r>
              <a:rPr lang="en-US" sz="2800" i="1" dirty="0"/>
              <a:t>	        </a:t>
            </a:r>
            <a:r>
              <a:rPr lang="en-US" sz="2800" dirty="0"/>
              <a:t>MRSA – methicillin resistant </a:t>
            </a:r>
            <a:br>
              <a:rPr lang="en-US" sz="2800" dirty="0"/>
            </a:br>
            <a:r>
              <a:rPr lang="en-US" sz="2800" dirty="0"/>
              <a:t>			</a:t>
            </a:r>
            <a:r>
              <a:rPr lang="en-US" sz="2800" i="1" dirty="0"/>
              <a:t>Staphylococcus aureus</a:t>
            </a:r>
            <a:br>
              <a:rPr lang="en-US" sz="2800" dirty="0"/>
            </a:br>
            <a:r>
              <a:rPr lang="en-US" sz="2800" dirty="0"/>
              <a:t>	        VRE – </a:t>
            </a:r>
            <a:r>
              <a:rPr lang="en-US" sz="2800" dirty="0" err="1"/>
              <a:t>vancomycin</a:t>
            </a:r>
            <a:r>
              <a:rPr lang="en-US" sz="2800" dirty="0"/>
              <a:t> resistant </a:t>
            </a:r>
            <a:r>
              <a:rPr lang="en-US" sz="2800" i="1" dirty="0"/>
              <a:t>Enterococcus</a:t>
            </a:r>
            <a:br>
              <a:rPr lang="en-US" sz="2800" dirty="0"/>
            </a:br>
            <a:r>
              <a:rPr lang="en-US" sz="2800" dirty="0"/>
              <a:t>	        VRSA – </a:t>
            </a:r>
            <a:r>
              <a:rPr lang="en-US" sz="2800" dirty="0" err="1"/>
              <a:t>vancomycin</a:t>
            </a:r>
            <a:r>
              <a:rPr lang="en-US" sz="2800" dirty="0"/>
              <a:t> resistant </a:t>
            </a:r>
            <a:br>
              <a:rPr lang="en-US" sz="2800" dirty="0"/>
            </a:br>
            <a:r>
              <a:rPr lang="en-US" sz="2800" dirty="0"/>
              <a:t>			</a:t>
            </a:r>
            <a:r>
              <a:rPr lang="en-US" sz="2800" i="1" dirty="0"/>
              <a:t>Staphylococcus aureus</a:t>
            </a:r>
            <a:br>
              <a:rPr lang="en-US" sz="2800" i="1" dirty="0"/>
            </a:br>
            <a:r>
              <a:rPr lang="en-US" sz="2800" i="1" dirty="0"/>
              <a:t>	        </a:t>
            </a:r>
            <a:r>
              <a:rPr lang="en-US" sz="2800" dirty="0"/>
              <a:t>MDR-TB – multiple drug resistant </a:t>
            </a:r>
            <a:br>
              <a:rPr lang="en-US" sz="2800" dirty="0"/>
            </a:br>
            <a:r>
              <a:rPr lang="en-US" sz="2800" dirty="0"/>
              <a:t>			</a:t>
            </a:r>
            <a:r>
              <a:rPr lang="en-US" sz="2800" i="1" dirty="0"/>
              <a:t>Mycobacterium tuberculosis</a:t>
            </a:r>
            <a:r>
              <a:rPr lang="en-US" sz="2800" dirty="0"/>
              <a:t>)</a:t>
            </a:r>
            <a:br>
              <a:rPr lang="en-US" sz="2800" dirty="0"/>
            </a:br>
            <a:r>
              <a:rPr lang="en-US" sz="2800" dirty="0"/>
              <a:t>	        MDRAB- multiple drug resistant </a:t>
            </a:r>
            <a:br>
              <a:rPr lang="en-US" sz="2800" dirty="0"/>
            </a:br>
            <a:r>
              <a:rPr lang="en-US" sz="2800" dirty="0"/>
              <a:t>			</a:t>
            </a:r>
            <a:r>
              <a:rPr lang="en-US" sz="2800" i="1" dirty="0"/>
              <a:t>Acinetobacter baumannii</a:t>
            </a:r>
            <a:br>
              <a:rPr lang="en-US" sz="2800" dirty="0"/>
            </a:br>
            <a:r>
              <a:rPr lang="en-US" sz="2800" dirty="0"/>
              <a:t>	</a:t>
            </a:r>
            <a:endParaRPr lang="en-US" sz="2800" i="1"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sz="2800" dirty="0"/>
              <a:t>A gene that makes bugs highly resistant to almost all known antibiotics, or "super superbugs," has been found in bacteria in the water supplies in New Delhi. The gene, called NDM 1, first emerged in India in 2008 and has spread across the world.</a:t>
            </a:r>
            <a:br>
              <a:rPr lang="en-US" sz="2800" dirty="0"/>
            </a:br>
            <a:br>
              <a:rPr lang="en-US" sz="2800" dirty="0"/>
            </a:br>
            <a:r>
              <a:rPr lang="en-US" sz="2800" dirty="0"/>
              <a:t>MRSA, or methicillin-resistant Staphylococcus aureus, is a superbug that alone is estimated to kill 19,000 people each year in the United States -- far more than HIV and AIDS. </a:t>
            </a:r>
            <a:r>
              <a:rPr lang="en-US" sz="2800"/>
              <a:t>(2010)</a:t>
            </a:r>
            <a:br>
              <a:rPr lang="en-US" sz="2800" dirty="0"/>
            </a:br>
            <a:endParaRPr lang="en-US" sz="2800" dirty="0"/>
          </a:p>
        </p:txBody>
      </p:sp>
    </p:spTree>
    <p:extLst>
      <p:ext uri="{BB962C8B-B14F-4D97-AF65-F5344CB8AC3E}">
        <p14:creationId xmlns:p14="http://schemas.microsoft.com/office/powerpoint/2010/main" val="2000500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MRSA infections are some of the more problematic antibiotic resistant infections known to occur in hospitals.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0"/>
            <a:ext cx="5943600" cy="4495800"/>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400" dirty="0"/>
              <a:t>This rise in antibiotic resistant strains of bacteria could be due to 	some or all of the following:</a:t>
            </a:r>
            <a:br>
              <a:rPr lang="en-US" sz="2400" dirty="0"/>
            </a:br>
            <a:br>
              <a:rPr lang="en-US" sz="2400" dirty="0"/>
            </a:br>
            <a:r>
              <a:rPr lang="en-US" sz="2400" dirty="0"/>
              <a:t>	1) over 400 million prescriptions are written every year in 		the U.S. and an estimated 1-2% of these are 			misprescribed or misread</a:t>
            </a:r>
            <a:br>
              <a:rPr lang="en-US" sz="2400" dirty="0"/>
            </a:br>
            <a:br>
              <a:rPr lang="en-US" sz="2400" dirty="0"/>
            </a:br>
            <a:r>
              <a:rPr lang="en-US" sz="2400" dirty="0"/>
              <a:t>	2) many prescriptions for antibiotics are written for VIRAL 		infections, like the cold and flu</a:t>
            </a:r>
            <a:br>
              <a:rPr lang="en-US" sz="2400" dirty="0"/>
            </a:br>
            <a:br>
              <a:rPr lang="en-US" sz="2400" dirty="0"/>
            </a:br>
            <a:r>
              <a:rPr lang="en-US" sz="2400" dirty="0"/>
              <a:t>	3) Antibiotics are over used in surgical prophylaxis</a:t>
            </a:r>
            <a:br>
              <a:rPr lang="en-US" sz="2400" dirty="0"/>
            </a:br>
            <a:br>
              <a:rPr lang="en-US" sz="2400" dirty="0"/>
            </a:br>
            <a:r>
              <a:rPr lang="en-US" sz="2400" dirty="0"/>
              <a:t>	</a:t>
            </a:r>
            <a:br>
              <a:rPr lang="en-US" sz="2400" dirty="0"/>
            </a:br>
            <a:endParaRPr lang="en-US" sz="24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pPr algn="l"/>
            <a:r>
              <a:rPr lang="en-US" sz="2400" dirty="0"/>
              <a:t>	- they are used for the following non-medical purposes:</a:t>
            </a:r>
            <a:br>
              <a:rPr lang="en-US" sz="2400" dirty="0"/>
            </a:br>
            <a:r>
              <a:rPr lang="en-US" sz="2400" dirty="0"/>
              <a:t>		- as growth stimulators in poultry and livestock</a:t>
            </a:r>
            <a:br>
              <a:rPr lang="en-US" sz="2400" dirty="0"/>
            </a:br>
            <a:r>
              <a:rPr lang="en-US" sz="2400" dirty="0"/>
              <a:t>		- to treat bacterial diseases in plants</a:t>
            </a:r>
            <a:br>
              <a:rPr lang="en-US" sz="2400" dirty="0"/>
            </a:br>
            <a:r>
              <a:rPr lang="en-US" sz="2400" dirty="0"/>
              <a:t>		- to make some selective media (Thayer Martin,</a:t>
            </a:r>
            <a:br>
              <a:rPr lang="en-US" sz="2400" dirty="0"/>
            </a:br>
            <a:r>
              <a:rPr lang="en-US" sz="2400" dirty="0"/>
              <a:t>			Columbia CNA with 5% Sheep Blood)</a:t>
            </a:r>
            <a:br>
              <a:rPr lang="en-US" sz="2400" dirty="0"/>
            </a:br>
            <a:r>
              <a:rPr lang="en-US" sz="2400" dirty="0"/>
              <a:t>		- to inhibit the growth of bacteria in cell and 		</a:t>
            </a:r>
            <a:r>
              <a:rPr lang="en-US" sz="2400"/>
              <a:t>	               tissue </a:t>
            </a:r>
            <a:r>
              <a:rPr lang="en-US" sz="2400" dirty="0"/>
              <a:t>cultures</a:t>
            </a:r>
            <a:br>
              <a:rPr lang="en-US" sz="2400" dirty="0"/>
            </a:br>
            <a:r>
              <a:rPr lang="en-US" sz="2400" dirty="0"/>
              <a:t>	</a:t>
            </a:r>
            <a:br>
              <a:rPr lang="en-US" sz="2400" dirty="0"/>
            </a:br>
            <a:r>
              <a:rPr lang="en-US" sz="2400" dirty="0"/>
              <a:t>	- many times no C &amp; S (culture and sensitivity) is 			performed, instead a shot gun approach is taken</a:t>
            </a:r>
            <a:br>
              <a:rPr lang="en-US" sz="2400" dirty="0"/>
            </a:br>
            <a:br>
              <a:rPr lang="en-US" sz="2400" dirty="0"/>
            </a:br>
            <a:r>
              <a:rPr lang="en-US" sz="2400" dirty="0"/>
              <a:t>	- broad spectrum antibiotics are often prescribed which 			can lead to super infections; instead a “shot gun” 		approach is taken</a:t>
            </a:r>
            <a:br>
              <a:rPr lang="en-US" sz="2400" dirty="0"/>
            </a:br>
            <a:br>
              <a:rPr lang="en-US" sz="2400" dirty="0"/>
            </a:br>
            <a:r>
              <a:rPr lang="en-US" sz="2400" dirty="0"/>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400" dirty="0"/>
              <a:t>	- out of date antibiotics are often shipped overseas and 		sold over-the-counter</a:t>
            </a:r>
            <a:br>
              <a:rPr lang="en-US" sz="2400" dirty="0"/>
            </a:br>
            <a:br>
              <a:rPr lang="en-US" sz="2400" dirty="0"/>
            </a:br>
            <a:r>
              <a:rPr lang="en-US" sz="2400" dirty="0"/>
              <a:t>	- many people around the world cannot afford event he 		cheapest of antibiotics and therefore die or 			become disabled due to preventable or treatable 		infections</a:t>
            </a:r>
            <a:br>
              <a:rPr lang="en-US" sz="2400" dirty="0"/>
            </a:br>
            <a:br>
              <a:rPr lang="en-US" sz="2400" dirty="0"/>
            </a:br>
            <a:endParaRPr lang="en-US" sz="24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800" dirty="0"/>
              <a:t>Antibiotic resistance arises from either:</a:t>
            </a:r>
            <a:br>
              <a:rPr lang="en-US" sz="2800" dirty="0"/>
            </a:br>
            <a:br>
              <a:rPr lang="en-US" sz="2800" dirty="0"/>
            </a:br>
            <a:r>
              <a:rPr lang="en-US" sz="2800" dirty="0"/>
              <a:t>	- mutations occurring in single bacteria which 		reproduce by binary fission and pass these 		mutant genes on to all of their offspring </a:t>
            </a:r>
            <a:br>
              <a:rPr lang="en-US" sz="2800" dirty="0"/>
            </a:br>
            <a:br>
              <a:rPr lang="en-US" sz="2800" dirty="0"/>
            </a:br>
            <a:r>
              <a:rPr lang="en-US" sz="2800" dirty="0"/>
              <a:t>			OR</a:t>
            </a:r>
            <a:br>
              <a:rPr lang="en-US" sz="2800" dirty="0"/>
            </a:br>
            <a:br>
              <a:rPr lang="en-US" sz="2800" dirty="0"/>
            </a:br>
            <a:r>
              <a:rPr lang="en-US" sz="2800" dirty="0"/>
              <a:t>	- through the transmission of antibiotic    			resistant plasmids (R plasmids) from one 		bacterium to another</a:t>
            </a:r>
            <a:br>
              <a:rPr lang="en-US" sz="2800" dirty="0"/>
            </a:br>
            <a:r>
              <a:rPr lang="en-US" sz="28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fontScale="90000"/>
          </a:bodyPr>
          <a:lstStyle/>
          <a:p>
            <a:pPr algn="l"/>
            <a:r>
              <a:rPr lang="en-US" sz="2400" dirty="0"/>
              <a:t>	There are different types of pasteurization, but they all 		share one thing in common.  The process involves 		heating  to destroy microbes and then a quick 		cooling of the item to preserve quality.</a:t>
            </a:r>
            <a:br>
              <a:rPr lang="en-US" sz="2400" dirty="0"/>
            </a:br>
            <a:br>
              <a:rPr lang="en-US" sz="2400" dirty="0"/>
            </a:br>
            <a:r>
              <a:rPr lang="en-US" sz="2400" dirty="0"/>
              <a:t>		“Flash” (HTST- high temp short time) pasteurization </a:t>
            </a:r>
            <a:br>
              <a:rPr lang="en-US" sz="2400" dirty="0"/>
            </a:br>
            <a:r>
              <a:rPr lang="en-US" sz="2400" dirty="0"/>
              <a:t>			71.5 °C (160 °F) to 74 °C (165 °F), for about 			15 to 30 seconds.</a:t>
            </a:r>
            <a:br>
              <a:rPr lang="en-US" sz="2400" dirty="0"/>
            </a:br>
            <a:r>
              <a:rPr lang="en-US" sz="2400" dirty="0"/>
              <a:t>		UHT (ultra high temperature) pasteurization</a:t>
            </a:r>
            <a:br>
              <a:rPr lang="en-US" sz="2400" dirty="0"/>
            </a:br>
            <a:r>
              <a:rPr lang="en-US" sz="2400" dirty="0"/>
              <a:t>			- </a:t>
            </a:r>
            <a:r>
              <a:rPr lang="en-US" sz="2000" dirty="0"/>
              <a:t>135 °C (275 °F) for a fraction of a second</a:t>
            </a:r>
            <a:br>
              <a:rPr lang="en-US" sz="2400" dirty="0"/>
            </a:br>
            <a:r>
              <a:rPr lang="en-US" sz="2400" dirty="0"/>
              <a:t>			- Parmalat® is </a:t>
            </a:r>
            <a:r>
              <a:rPr lang="en-US" sz="2400" dirty="0">
                <a:solidFill>
                  <a:srgbClr val="FF0000"/>
                </a:solidFill>
              </a:rPr>
              <a:t>“sterile milk”</a:t>
            </a:r>
            <a:br>
              <a:rPr lang="en-US" sz="2400" dirty="0"/>
            </a:br>
            <a:r>
              <a:rPr lang="en-US" sz="2400" dirty="0"/>
              <a:t>			- no refrigeration needed if unopened for 				about 3 months</a:t>
            </a:r>
            <a:br>
              <a:rPr lang="en-US" sz="2400" dirty="0"/>
            </a:br>
            <a:r>
              <a:rPr lang="en-US" sz="2400" dirty="0"/>
              <a:t>		Louis Pasteur’s original method was to prevent the 			souring of wine and beer</a:t>
            </a:r>
            <a:br>
              <a:rPr lang="en-US" sz="2400" dirty="0"/>
            </a:br>
            <a:endParaRPr lang="en-US" sz="2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dirty="0"/>
              <a:t>The problem should be addressed by all health care professionals and the following steps should be undertaken:</a:t>
            </a:r>
            <a:br>
              <a:rPr lang="en-US" sz="2400" dirty="0"/>
            </a:br>
            <a:br>
              <a:rPr lang="en-US" sz="2400" dirty="0"/>
            </a:br>
            <a:r>
              <a:rPr lang="en-US" sz="2400" dirty="0"/>
              <a:t>	a) avoid the use of antibiotics for viral infections or where 		there appears to be little therapeutic value (snort, 		sniffle, sneeze, no antibiotics please </a:t>
            </a:r>
            <a:r>
              <a:rPr lang="en-US" sz="2400" dirty="0">
                <a:sym typeface="Wingdings" pitchFamily="2" charset="2"/>
              </a:rPr>
              <a:t>)</a:t>
            </a:r>
            <a:br>
              <a:rPr lang="en-US" sz="2400" dirty="0">
                <a:sym typeface="Wingdings" pitchFamily="2" charset="2"/>
              </a:rPr>
            </a:br>
            <a:r>
              <a:rPr lang="en-US" sz="2400" dirty="0">
                <a:sym typeface="Wingdings" pitchFamily="2" charset="2"/>
              </a:rPr>
              <a:t>	b) use antibiotics for the full length of time prescribed on 		the label, don’t save them for a “rainy day” </a:t>
            </a:r>
            <a:br>
              <a:rPr lang="en-US" sz="2400" dirty="0">
                <a:sym typeface="Wingdings" pitchFamily="2" charset="2"/>
              </a:rPr>
            </a:br>
            <a:r>
              <a:rPr lang="en-US" sz="2400" dirty="0">
                <a:sym typeface="Wingdings" pitchFamily="2" charset="2"/>
              </a:rPr>
              <a:t>	c) use sufficiently high doses, sometimes in combinations</a:t>
            </a:r>
            <a:br>
              <a:rPr lang="en-US" sz="2400" dirty="0">
                <a:sym typeface="Wingdings" pitchFamily="2" charset="2"/>
              </a:rPr>
            </a:br>
            <a:r>
              <a:rPr lang="en-US" sz="2400" dirty="0">
                <a:sym typeface="Wingdings" pitchFamily="2" charset="2"/>
              </a:rPr>
              <a:t>	d) switch antibiotics at the first signs of developing 			resistance; if the antibiotic doesn’t appear to be 		improving your systems, call your doctor</a:t>
            </a:r>
            <a:endParaRPr lang="en-US" sz="24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 name="Content Placeholder 9" descr="SNORT_SNIFFLE_WHT_KID.gif"/>
          <p:cNvPicPr>
            <a:picLocks noGrp="1" noChangeAspect="1"/>
          </p:cNvPicPr>
          <p:nvPr>
            <p:ph idx="1"/>
          </p:nvPr>
        </p:nvPicPr>
        <p:blipFill>
          <a:blip r:embed="rId2" cstate="print"/>
          <a:stretch>
            <a:fillRect/>
          </a:stretch>
        </p:blipFill>
        <p:spPr>
          <a:xfrm>
            <a:off x="1524000" y="381000"/>
            <a:ext cx="6019800" cy="5745163"/>
          </a:xfr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When should this patient stop taking this prescribed antibiotic?</a:t>
            </a:r>
          </a:p>
        </p:txBody>
      </p:sp>
      <p:sp>
        <p:nvSpPr>
          <p:cNvPr id="5" name="Text Placeholder 4"/>
          <p:cNvSpPr>
            <a:spLocks noGrp="1"/>
          </p:cNvSpPr>
          <p:nvPr>
            <p:ph type="body" idx="1"/>
          </p:nvPr>
        </p:nvSpPr>
        <p:spPr/>
        <p:txBody>
          <a:bodyPr/>
          <a:lstStyle/>
          <a:p>
            <a:endParaRPr lang="en-US"/>
          </a:p>
        </p:txBody>
      </p:sp>
      <p:pic>
        <p:nvPicPr>
          <p:cNvPr id="9" name="Content Placeholder 8" descr="antibiotics in pharm.jpg"/>
          <p:cNvPicPr>
            <a:picLocks noGrp="1" noChangeAspect="1"/>
          </p:cNvPicPr>
          <p:nvPr>
            <p:ph sz="half" idx="2"/>
          </p:nvPr>
        </p:nvPicPr>
        <p:blipFill>
          <a:blip r:embed="rId2" cstate="print"/>
          <a:stretch>
            <a:fillRect/>
          </a:stretch>
        </p:blipFill>
        <p:spPr>
          <a:xfrm>
            <a:off x="914400" y="1981200"/>
            <a:ext cx="3124200" cy="3429000"/>
          </a:xfrm>
        </p:spPr>
      </p:pic>
      <p:sp>
        <p:nvSpPr>
          <p:cNvPr id="7" name="Text Placeholder 6"/>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54330" y="1676400"/>
            <a:ext cx="3477114" cy="4191000"/>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200" dirty="0">
                <a:solidFill>
                  <a:srgbClr val="C00000"/>
                </a:solidFill>
              </a:rPr>
              <a:t>HOW  DO WE SELECT THE APPROPRIATE ANTIBIOTIC TO TREAT YOUR INFECTION?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1. First, the etiologic agent must be isolated in pure 	culture from the patient (wounds, urine samples, 	swabs, tissue samples, etc.)</a:t>
            </a:r>
            <a:br>
              <a:rPr lang="en-US" sz="2800" dirty="0"/>
            </a:br>
            <a:br>
              <a:rPr lang="en-US" sz="2800" dirty="0"/>
            </a:br>
            <a:r>
              <a:rPr lang="en-US" sz="2800" dirty="0"/>
              <a:t>2. Then, the etiologic agent from the pure culture is </a:t>
            </a:r>
            <a:br>
              <a:rPr lang="en-US" sz="2800" dirty="0"/>
            </a:br>
            <a:r>
              <a:rPr lang="en-US" sz="2800" dirty="0"/>
              <a:t>	simultaneously: </a:t>
            </a:r>
            <a:r>
              <a:rPr lang="en-US" sz="2800" dirty="0">
                <a:solidFill>
                  <a:srgbClr val="7030A0"/>
                </a:solidFill>
              </a:rPr>
              <a:t>(C &amp; S)</a:t>
            </a:r>
            <a:br>
              <a:rPr lang="en-US" sz="2800" dirty="0"/>
            </a:br>
            <a:br>
              <a:rPr lang="en-US" sz="2800" dirty="0"/>
            </a:br>
            <a:r>
              <a:rPr lang="en-US" sz="2800" dirty="0"/>
              <a:t>	a) identified to genus and species </a:t>
            </a:r>
            <a:r>
              <a:rPr lang="en-US" sz="2800" dirty="0">
                <a:solidFill>
                  <a:srgbClr val="7030A0"/>
                </a:solidFill>
              </a:rPr>
              <a:t>(CULTURE)</a:t>
            </a:r>
            <a:br>
              <a:rPr lang="en-US" sz="2800" dirty="0"/>
            </a:br>
            <a:br>
              <a:rPr lang="en-US" sz="2800" dirty="0"/>
            </a:br>
            <a:r>
              <a:rPr lang="en-US" sz="2800" dirty="0"/>
              <a:t>	b) examined to determine what antibiotic(s) will 		be able to treat the infection </a:t>
            </a:r>
            <a:r>
              <a:rPr lang="en-US" sz="2800" dirty="0">
                <a:solidFill>
                  <a:srgbClr val="7030A0"/>
                </a:solidFill>
              </a:rPr>
              <a:t>(and 			SENSITIVITY)</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The Enterotube II is a miniaturized, rapid, multi-test system used to identify pathogenic coliforms.</a:t>
            </a:r>
          </a:p>
        </p:txBody>
      </p:sp>
      <p:sp>
        <p:nvSpPr>
          <p:cNvPr id="7" name="Text Placeholder 6"/>
          <p:cNvSpPr>
            <a:spLocks noGrp="1"/>
          </p:cNvSpPr>
          <p:nvPr>
            <p:ph type="body" idx="1"/>
          </p:nvPr>
        </p:nvSpPr>
        <p:spPr/>
        <p:txBody>
          <a:bodyPr/>
          <a:lstStyle/>
          <a:p>
            <a:endParaRPr lang="en-US"/>
          </a:p>
        </p:txBody>
      </p:sp>
      <p:pic>
        <p:nvPicPr>
          <p:cNvPr id="5" name="Content Placeholder 4" descr="enterotube.gif"/>
          <p:cNvPicPr>
            <a:picLocks noGrp="1" noChangeAspect="1"/>
          </p:cNvPicPr>
          <p:nvPr>
            <p:ph sz="half" idx="2"/>
          </p:nvPr>
        </p:nvPicPr>
        <p:blipFill>
          <a:blip r:embed="rId2" cstate="print"/>
          <a:stretch>
            <a:fillRect/>
          </a:stretch>
        </p:blipFill>
        <p:spPr>
          <a:xfrm>
            <a:off x="381000" y="1981200"/>
            <a:ext cx="2895600" cy="2819399"/>
          </a:xfrm>
        </p:spPr>
      </p:pic>
      <p:sp>
        <p:nvSpPr>
          <p:cNvPr id="8" name="Text Placeholder 7"/>
          <p:cNvSpPr>
            <a:spLocks noGrp="1"/>
          </p:cNvSpPr>
          <p:nvPr>
            <p:ph type="body" sz="quarter" idx="3"/>
          </p:nvPr>
        </p:nvSpPr>
        <p:spPr/>
        <p:txBody>
          <a:bodyPr/>
          <a:lstStyle/>
          <a:p>
            <a:endParaRPr lang="en-US"/>
          </a:p>
        </p:txBody>
      </p:sp>
      <p:pic>
        <p:nvPicPr>
          <p:cNvPr id="10" name="Content Placeholder 9" descr="enterotube.jpg"/>
          <p:cNvPicPr>
            <a:picLocks noGrp="1" noChangeAspect="1"/>
          </p:cNvPicPr>
          <p:nvPr>
            <p:ph sz="quarter" idx="4"/>
          </p:nvPr>
        </p:nvPicPr>
        <p:blipFill>
          <a:blip r:embed="rId3" cstate="print"/>
          <a:stretch>
            <a:fillRect/>
          </a:stretch>
        </p:blipFill>
        <p:spPr>
          <a:xfrm>
            <a:off x="3886200" y="1600200"/>
            <a:ext cx="4800601" cy="4114799"/>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	In all cases, to determine the correct antibiotic  		necessary to treat a specific infection, we 		look to determine the </a:t>
            </a:r>
            <a:r>
              <a:rPr lang="en-US" sz="2800" dirty="0">
                <a:solidFill>
                  <a:srgbClr val="00B050"/>
                </a:solidFill>
              </a:rPr>
              <a:t>MIC, or minimum 		inhibitory concentration of the antibiotic </a:t>
            </a:r>
            <a:r>
              <a:rPr lang="en-US" sz="2800" dirty="0"/>
              <a:t>		that will completely eliminate the infection 		(without killing the patient).</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2800" dirty="0"/>
              <a:t>	The agar diffusion method using </a:t>
            </a:r>
            <a:br>
              <a:rPr lang="en-US" sz="2800" dirty="0"/>
            </a:br>
            <a:r>
              <a:rPr lang="en-US" sz="2800" dirty="0"/>
              <a:t>		</a:t>
            </a:r>
            <a:r>
              <a:rPr lang="en-US" sz="2800" dirty="0">
                <a:solidFill>
                  <a:srgbClr val="0070C0"/>
                </a:solidFill>
              </a:rPr>
              <a:t>Mueller Hinton agar is called the Kirby 		Bauer technique</a:t>
            </a:r>
            <a:r>
              <a:rPr lang="en-US" sz="2800" dirty="0"/>
              <a:t> and is a standardized 		method commonly used to determine </a:t>
            </a:r>
            <a:br>
              <a:rPr lang="en-US" sz="2800" dirty="0"/>
            </a:br>
            <a:r>
              <a:rPr lang="en-US" sz="2800" dirty="0"/>
              <a:t>		MIC values.</a:t>
            </a:r>
            <a:br>
              <a:rPr lang="en-US" sz="2800" dirty="0"/>
            </a:br>
            <a:br>
              <a:rPr lang="en-US" sz="2800" dirty="0"/>
            </a:br>
            <a:endParaRPr lang="en-US"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Pick the zone size that you think would best indicate a proper antibiotic to choose to treat the infection found in this bacterial lawn.</a:t>
            </a:r>
          </a:p>
        </p:txBody>
      </p:sp>
      <p:pic>
        <p:nvPicPr>
          <p:cNvPr id="5" name="Content Placeholder 4" descr="sensitivity.jpg"/>
          <p:cNvPicPr>
            <a:picLocks noGrp="1" noChangeAspect="1"/>
          </p:cNvPicPr>
          <p:nvPr>
            <p:ph idx="1"/>
          </p:nvPr>
        </p:nvPicPr>
        <p:blipFill>
          <a:blip r:embed="rId2" cstate="print"/>
          <a:stretch>
            <a:fillRect/>
          </a:stretch>
        </p:blipFill>
        <p:spPr>
          <a:xfrm>
            <a:off x="1822450" y="1600200"/>
            <a:ext cx="5499100" cy="4110831"/>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800" dirty="0"/>
              <a:t>It turns out that since in-vitro (in glass, in experiment) </a:t>
            </a:r>
            <a:br>
              <a:rPr lang="en-US" sz="2800" dirty="0"/>
            </a:br>
            <a:r>
              <a:rPr lang="en-US" sz="2800" dirty="0"/>
              <a:t>	and in-vivo (in the living organism) results don’t 	always coincide, the zones sizes on the MHA 	plate must be compared to a chart to see if a 	zone of inhibitions size is significant.</a:t>
            </a:r>
            <a:br>
              <a:rPr lang="en-US" sz="2800" dirty="0"/>
            </a:br>
            <a:r>
              <a:rPr lang="en-US" sz="2800" dirty="0"/>
              <a:t>Zone sizes can fall into the resistant (R), intermediate (I) 	or susceptible (sensitive) (S) column.  You want 	to choose an antibiotic that falls under the 	susceptible column showing that an infectious 	microbe is sensitive and is killed by an antibiotic 	in the body.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Pasteurization is simply the application of heat, to destroy potential pathogens, followed by a cooling down of the items to retain quality.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372378" cy="4178300"/>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There are other methods to determine MIC antibiotic sensitivity values other than the Kirby Bauer technique.</a:t>
            </a:r>
          </a:p>
        </p:txBody>
      </p:sp>
      <p:sp>
        <p:nvSpPr>
          <p:cNvPr id="7" name="Text Placeholder 6"/>
          <p:cNvSpPr>
            <a:spLocks noGrp="1"/>
          </p:cNvSpPr>
          <p:nvPr>
            <p:ph type="body" idx="1"/>
          </p:nvPr>
        </p:nvSpPr>
        <p:spPr/>
        <p:txBody>
          <a:bodyPr/>
          <a:lstStyle/>
          <a:p>
            <a:r>
              <a:rPr lang="en-US" dirty="0" err="1"/>
              <a:t>Microtiter</a:t>
            </a:r>
            <a:r>
              <a:rPr lang="en-US" dirty="0"/>
              <a:t> plate</a:t>
            </a:r>
          </a:p>
        </p:txBody>
      </p:sp>
      <p:pic>
        <p:nvPicPr>
          <p:cNvPr id="5" name="Content Placeholder 4" descr="350px-Ecoli_flagellum.jpg"/>
          <p:cNvPicPr>
            <a:picLocks noGrp="1" noChangeAspect="1"/>
          </p:cNvPicPr>
          <p:nvPr>
            <p:ph sz="half" idx="2"/>
          </p:nvPr>
        </p:nvPicPr>
        <p:blipFill>
          <a:blip r:embed="rId2" cstate="print"/>
          <a:stretch>
            <a:fillRect/>
          </a:stretch>
        </p:blipFill>
        <p:spPr>
          <a:xfrm>
            <a:off x="381000" y="2286000"/>
            <a:ext cx="4191000" cy="3962400"/>
          </a:xfrm>
        </p:spPr>
      </p:pic>
      <p:sp>
        <p:nvSpPr>
          <p:cNvPr id="8" name="Text Placeholder 7"/>
          <p:cNvSpPr>
            <a:spLocks noGrp="1"/>
          </p:cNvSpPr>
          <p:nvPr>
            <p:ph type="body" sz="quarter" idx="3"/>
          </p:nvPr>
        </p:nvSpPr>
        <p:spPr/>
        <p:txBody>
          <a:bodyPr/>
          <a:lstStyle/>
          <a:p>
            <a:r>
              <a:rPr lang="en-US" dirty="0"/>
              <a:t>E-test</a:t>
            </a:r>
          </a:p>
        </p:txBody>
      </p:sp>
      <p:pic>
        <p:nvPicPr>
          <p:cNvPr id="10" name="Content Placeholder 9" descr="MIC.jpg"/>
          <p:cNvPicPr>
            <a:picLocks noGrp="1" noChangeAspect="1"/>
          </p:cNvPicPr>
          <p:nvPr>
            <p:ph sz="quarter" idx="4"/>
          </p:nvPr>
        </p:nvPicPr>
        <p:blipFill>
          <a:blip r:embed="rId3" cstate="print"/>
          <a:stretch>
            <a:fillRect/>
          </a:stretch>
        </p:blipFill>
        <p:spPr>
          <a:xfrm>
            <a:off x="4953000" y="2590800"/>
            <a:ext cx="3048000" cy="2819400"/>
          </a:xfr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745162"/>
          </a:xfrm>
        </p:spPr>
        <p:txBody>
          <a:bodyPr>
            <a:normAutofit/>
          </a:bodyPr>
          <a:lstStyle/>
          <a:p>
            <a:pPr algn="l"/>
            <a:r>
              <a:rPr lang="en-US" sz="2800" dirty="0"/>
              <a:t>Once the appropriate antibiotic is selected, it can be administered via various routes:</a:t>
            </a:r>
            <a:br>
              <a:rPr lang="en-US" sz="2800" dirty="0"/>
            </a:br>
            <a:br>
              <a:rPr lang="en-US" sz="2800" dirty="0"/>
            </a:br>
            <a:r>
              <a:rPr lang="en-US" sz="2800" dirty="0"/>
              <a:t>	p.o. = per </a:t>
            </a:r>
            <a:r>
              <a:rPr lang="en-US" sz="2800" dirty="0" err="1"/>
              <a:t>os</a:t>
            </a:r>
            <a:r>
              <a:rPr lang="en-US" sz="2800" dirty="0"/>
              <a:t> (orally)</a:t>
            </a:r>
            <a:br>
              <a:rPr lang="en-US" sz="2800" dirty="0"/>
            </a:br>
            <a:r>
              <a:rPr lang="en-US" sz="2800" dirty="0"/>
              <a:t>	parenterally = by injection (subcutaneous, </a:t>
            </a:r>
            <a:br>
              <a:rPr lang="en-US" sz="2800" dirty="0"/>
            </a:br>
            <a:r>
              <a:rPr lang="en-US" sz="2800" dirty="0"/>
              <a:t>				intramuscular, intravenous,</a:t>
            </a:r>
            <a:br>
              <a:rPr lang="en-US" sz="2800" dirty="0"/>
            </a:br>
            <a:r>
              <a:rPr lang="en-US" sz="2800" dirty="0"/>
              <a:t>				etc.</a:t>
            </a:r>
            <a:br>
              <a:rPr lang="en-US" sz="2800" dirty="0"/>
            </a:br>
            <a:r>
              <a:rPr lang="en-US" sz="2800" dirty="0"/>
              <a:t>	topically = on the surface (</a:t>
            </a:r>
            <a:r>
              <a:rPr lang="en-US" sz="2800" dirty="0" err="1"/>
              <a:t>cutaneous</a:t>
            </a:r>
            <a:r>
              <a:rPr lang="en-US" sz="2800" dirty="0"/>
              <a:t>, </a:t>
            </a:r>
            <a:br>
              <a:rPr lang="en-US" sz="2800" dirty="0"/>
            </a:br>
            <a:r>
              <a:rPr lang="en-US" sz="2800" dirty="0"/>
              <a:t>				conjunctival)</a:t>
            </a:r>
            <a:br>
              <a:rPr lang="en-US" sz="2800" dirty="0"/>
            </a:br>
            <a:endParaRPr lang="en-US" sz="28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Medicine given </a:t>
            </a:r>
            <a:r>
              <a:rPr lang="en-US" sz="2400" dirty="0">
                <a:solidFill>
                  <a:srgbClr val="7030A0"/>
                </a:solidFill>
              </a:rPr>
              <a:t>p.o. (per </a:t>
            </a:r>
            <a:r>
              <a:rPr lang="en-US" sz="2400" dirty="0" err="1">
                <a:solidFill>
                  <a:srgbClr val="7030A0"/>
                </a:solidFill>
              </a:rPr>
              <a:t>os</a:t>
            </a:r>
            <a:r>
              <a:rPr lang="en-US" sz="2400" dirty="0">
                <a:solidFill>
                  <a:srgbClr val="7030A0"/>
                </a:solidFill>
              </a:rPr>
              <a:t>) </a:t>
            </a:r>
            <a:r>
              <a:rPr lang="en-US" sz="2400" dirty="0"/>
              <a:t>is administered orally.</a:t>
            </a:r>
          </a:p>
        </p:txBody>
      </p:sp>
      <p:pic>
        <p:nvPicPr>
          <p:cNvPr id="5" name="Content Placeholder 4" descr="per os.jpg"/>
          <p:cNvPicPr>
            <a:picLocks noGrp="1" noChangeAspect="1"/>
          </p:cNvPicPr>
          <p:nvPr>
            <p:ph idx="1"/>
          </p:nvPr>
        </p:nvPicPr>
        <p:blipFill>
          <a:blip r:embed="rId2" cstate="print"/>
          <a:stretch>
            <a:fillRect/>
          </a:stretch>
        </p:blipFill>
        <p:spPr>
          <a:xfrm>
            <a:off x="1690717" y="1600200"/>
            <a:ext cx="5762565" cy="4525963"/>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Antibiotics administered </a:t>
            </a:r>
            <a:r>
              <a:rPr lang="en-US" sz="2400" dirty="0">
                <a:solidFill>
                  <a:srgbClr val="7030A0"/>
                </a:solidFill>
              </a:rPr>
              <a:t>parenterally </a:t>
            </a:r>
            <a:r>
              <a:rPr lang="en-US" sz="2400" dirty="0"/>
              <a:t>are given through injection.</a:t>
            </a:r>
          </a:p>
        </p:txBody>
      </p:sp>
      <p:pic>
        <p:nvPicPr>
          <p:cNvPr id="4" name="Content Placeholder 3" descr="pformulate_parenteral.jpg"/>
          <p:cNvPicPr>
            <a:picLocks noGrp="1" noChangeAspect="1"/>
          </p:cNvPicPr>
          <p:nvPr>
            <p:ph idx="1"/>
          </p:nvPr>
        </p:nvPicPr>
        <p:blipFill>
          <a:blip r:embed="rId2" cstate="print"/>
          <a:stretch>
            <a:fillRect/>
          </a:stretch>
        </p:blipFill>
        <p:spPr>
          <a:xfrm>
            <a:off x="1836615" y="2081274"/>
            <a:ext cx="5470769" cy="3563815"/>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solidFill>
                  <a:srgbClr val="7030A0"/>
                </a:solidFill>
              </a:rPr>
              <a:t>Topically</a:t>
            </a:r>
            <a:r>
              <a:rPr lang="en-US" sz="2400" dirty="0"/>
              <a:t> administered antibiotics are applied to the surface of the body.</a:t>
            </a:r>
          </a:p>
        </p:txBody>
      </p:sp>
      <p:sp>
        <p:nvSpPr>
          <p:cNvPr id="6" name="Text Placeholder 5"/>
          <p:cNvSpPr>
            <a:spLocks noGrp="1"/>
          </p:cNvSpPr>
          <p:nvPr>
            <p:ph type="body" idx="1"/>
          </p:nvPr>
        </p:nvSpPr>
        <p:spPr/>
        <p:txBody>
          <a:bodyPr/>
          <a:lstStyle/>
          <a:p>
            <a:endParaRPr lang="en-US"/>
          </a:p>
        </p:txBody>
      </p:sp>
      <p:pic>
        <p:nvPicPr>
          <p:cNvPr id="4" name="Content Placeholder 3" descr="topical.jpg"/>
          <p:cNvPicPr>
            <a:picLocks noGrp="1" noChangeAspect="1"/>
          </p:cNvPicPr>
          <p:nvPr>
            <p:ph sz="half" idx="2"/>
          </p:nvPr>
        </p:nvPicPr>
        <p:blipFill>
          <a:blip r:embed="rId2" cstate="print"/>
          <a:stretch>
            <a:fillRect/>
          </a:stretch>
        </p:blipFill>
        <p:spPr>
          <a:xfrm>
            <a:off x="838200" y="1828800"/>
            <a:ext cx="3124200" cy="3505200"/>
          </a:xfrm>
        </p:spPr>
      </p:pic>
      <p:sp>
        <p:nvSpPr>
          <p:cNvPr id="7" name="Text Placeholder 6"/>
          <p:cNvSpPr>
            <a:spLocks noGrp="1"/>
          </p:cNvSpPr>
          <p:nvPr>
            <p:ph type="body" sz="quarter" idx="3"/>
          </p:nvPr>
        </p:nvSpPr>
        <p:spPr/>
        <p:txBody>
          <a:bodyPr/>
          <a:lstStyle/>
          <a:p>
            <a:endParaRPr lang="en-US"/>
          </a:p>
        </p:txBody>
      </p:sp>
      <p:pic>
        <p:nvPicPr>
          <p:cNvPr id="9" name="Content Placeholder 8" descr="neosporin.jpg"/>
          <p:cNvPicPr>
            <a:picLocks noGrp="1" noChangeAspect="1"/>
          </p:cNvPicPr>
          <p:nvPr>
            <p:ph sz="quarter" idx="4"/>
          </p:nvPr>
        </p:nvPicPr>
        <p:blipFill>
          <a:blip r:embed="rId3" cstate="print"/>
          <a:stretch>
            <a:fillRect/>
          </a:stretch>
        </p:blipFill>
        <p:spPr>
          <a:xfrm>
            <a:off x="4495800" y="1447800"/>
            <a:ext cx="4191000" cy="4038600"/>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r>
              <a:rPr lang="en-US" sz="3200" dirty="0">
                <a:solidFill>
                  <a:srgbClr val="7030A0"/>
                </a:solidFill>
              </a:rPr>
              <a:t>HOW DO COMMON ANTIBIOTICS KILL BACTERIA?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A) Some antibiotics affect the cell walls of bacteria.</a:t>
            </a:r>
            <a:br>
              <a:rPr lang="en-US" sz="2800" dirty="0"/>
            </a:br>
            <a:r>
              <a:rPr lang="en-US" sz="2800" dirty="0"/>
              <a:t>	(penicillin)</a:t>
            </a:r>
            <a:br>
              <a:rPr lang="en-US" sz="2800" dirty="0"/>
            </a:br>
            <a:r>
              <a:rPr lang="en-US" sz="2800" dirty="0"/>
              <a:t>B) Some work by making bacterial cell membranes 	leaky.  (polymyxin B)</a:t>
            </a:r>
            <a:br>
              <a:rPr lang="en-US" sz="2800" dirty="0"/>
            </a:br>
            <a:r>
              <a:rPr lang="en-US" sz="2800" dirty="0"/>
              <a:t>C) Some affect protein synthesis in bacteria.</a:t>
            </a:r>
            <a:br>
              <a:rPr lang="en-US" sz="2800" dirty="0"/>
            </a:br>
            <a:r>
              <a:rPr lang="en-US" sz="2800" dirty="0"/>
              <a:t>	(chloramphenicol, erythromycin, tetracycline)</a:t>
            </a:r>
            <a:br>
              <a:rPr lang="en-US" sz="2800" dirty="0"/>
            </a:br>
            <a:r>
              <a:rPr lang="en-US" sz="2800" dirty="0"/>
              <a:t>D) Some inhibit DNA or RNA synthesis in bacteria.</a:t>
            </a:r>
            <a:br>
              <a:rPr lang="en-US" sz="2800" dirty="0"/>
            </a:br>
            <a:r>
              <a:rPr lang="en-US" sz="2800" dirty="0"/>
              <a:t>	(ciprofloxacin, rifampin)</a:t>
            </a:r>
            <a:br>
              <a:rPr lang="en-US" sz="2800" dirty="0"/>
            </a:br>
            <a:r>
              <a:rPr lang="en-US" sz="2800" dirty="0"/>
              <a:t>E) Some inhibit the synthesis of specific enzymes in 	bacteria. (sulfonamides, trimethoprim)</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800" dirty="0"/>
              <a:t>Antibiotics shouldn’t be used carelessly.  Many have side effects besides becoming antibiotic resistant; some cause hepatotoxicity, nephrotoxicity, anemia, nausea, vomiting, neurologic damage, ototoxicity and other problems.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600" dirty="0">
                <a:solidFill>
                  <a:srgbClr val="FF0000"/>
                </a:solidFill>
              </a:rPr>
              <a:t>NOSOCOMIAL INFECTIONS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hospital aquired infection.jpg"/>
          <p:cNvPicPr>
            <a:picLocks noGrp="1" noChangeAspect="1"/>
          </p:cNvPicPr>
          <p:nvPr>
            <p:ph idx="1"/>
          </p:nvPr>
        </p:nvPicPr>
        <p:blipFill>
          <a:blip r:embed="rId2" cstate="print"/>
          <a:stretch>
            <a:fillRect/>
          </a:stretch>
        </p:blipFill>
        <p:spPr>
          <a:xfrm>
            <a:off x="2209800" y="838200"/>
            <a:ext cx="4572000" cy="5105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 pasteurization plant</a:t>
            </a:r>
          </a:p>
        </p:txBody>
      </p:sp>
      <p:pic>
        <p:nvPicPr>
          <p:cNvPr id="4" name="Content Placeholder 3" descr="Pasteurization_Plant.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a:r>
              <a:rPr lang="en-US" sz="2800" dirty="0"/>
              <a:t>Nosocomial infections can be from any of the following:</a:t>
            </a:r>
            <a:br>
              <a:rPr lang="en-US" sz="2800" dirty="0"/>
            </a:br>
            <a:br>
              <a:rPr lang="en-US" sz="2800" dirty="0"/>
            </a:br>
            <a:r>
              <a:rPr lang="en-US" sz="2800" dirty="0"/>
              <a:t>	</a:t>
            </a:r>
            <a:r>
              <a:rPr lang="en-US" sz="2800" dirty="0">
                <a:solidFill>
                  <a:srgbClr val="FF0000"/>
                </a:solidFill>
              </a:rPr>
              <a:t>Air, Water, Food		</a:t>
            </a:r>
            <a:br>
              <a:rPr lang="en-US" sz="2800" dirty="0">
                <a:solidFill>
                  <a:srgbClr val="FF0000"/>
                </a:solidFill>
              </a:rPr>
            </a:br>
            <a:r>
              <a:rPr lang="en-US" sz="2800" dirty="0">
                <a:solidFill>
                  <a:srgbClr val="FF0000"/>
                </a:solidFill>
              </a:rPr>
              <a:t>	Medication administration (syringes)</a:t>
            </a:r>
            <a:br>
              <a:rPr lang="en-US" sz="2800" dirty="0">
                <a:solidFill>
                  <a:srgbClr val="FF0000"/>
                </a:solidFill>
              </a:rPr>
            </a:br>
            <a:r>
              <a:rPr lang="en-US" sz="2800" dirty="0">
                <a:solidFill>
                  <a:srgbClr val="FF0000"/>
                </a:solidFill>
              </a:rPr>
              <a:t>	Surgical procedures</a:t>
            </a:r>
            <a:br>
              <a:rPr lang="en-US" sz="2800" dirty="0">
                <a:solidFill>
                  <a:srgbClr val="FF0000"/>
                </a:solidFill>
              </a:rPr>
            </a:br>
            <a:r>
              <a:rPr lang="en-US" sz="2800" dirty="0">
                <a:solidFill>
                  <a:srgbClr val="FF0000"/>
                </a:solidFill>
              </a:rPr>
              <a:t>	Devices (implants, drains, catheters)</a:t>
            </a:r>
            <a:br>
              <a:rPr lang="en-US" sz="2800" dirty="0">
                <a:solidFill>
                  <a:srgbClr val="FF0000"/>
                </a:solidFill>
              </a:rPr>
            </a:br>
            <a:r>
              <a:rPr lang="en-US" sz="2800" dirty="0">
                <a:solidFill>
                  <a:srgbClr val="FF0000"/>
                </a:solidFill>
              </a:rPr>
              <a:t>	Fomites</a:t>
            </a:r>
            <a:br>
              <a:rPr lang="en-US" sz="2800" dirty="0">
                <a:solidFill>
                  <a:srgbClr val="FF0000"/>
                </a:solidFill>
              </a:rPr>
            </a:br>
            <a:r>
              <a:rPr lang="en-US" sz="2800" dirty="0">
                <a:solidFill>
                  <a:srgbClr val="FF0000"/>
                </a:solidFill>
              </a:rPr>
              <a:t>	Insects</a:t>
            </a:r>
            <a:br>
              <a:rPr lang="en-US" sz="2800" dirty="0">
                <a:solidFill>
                  <a:srgbClr val="FF0000"/>
                </a:solidFill>
              </a:rPr>
            </a:br>
            <a:r>
              <a:rPr lang="en-US" sz="2800" dirty="0">
                <a:solidFill>
                  <a:srgbClr val="FF0000"/>
                </a:solidFill>
              </a:rPr>
              <a:t>	Patient’s normal flora</a:t>
            </a:r>
            <a:br>
              <a:rPr lang="en-US" sz="2800" dirty="0">
                <a:solidFill>
                  <a:srgbClr val="FF0000"/>
                </a:solidFill>
              </a:rPr>
            </a:br>
            <a:r>
              <a:rPr lang="en-US" sz="2800" dirty="0">
                <a:solidFill>
                  <a:srgbClr val="FF0000"/>
                </a:solidFill>
              </a:rPr>
              <a:t>	Visitors</a:t>
            </a:r>
            <a:br>
              <a:rPr lang="en-US" sz="2800" dirty="0">
                <a:solidFill>
                  <a:srgbClr val="FF0000"/>
                </a:solidFill>
              </a:rPr>
            </a:br>
            <a:r>
              <a:rPr lang="en-US" sz="2800" dirty="0">
                <a:solidFill>
                  <a:srgbClr val="FF0000"/>
                </a:solidFill>
              </a:rPr>
              <a:t>	Other patients</a:t>
            </a:r>
            <a:br>
              <a:rPr lang="en-US" sz="2800" dirty="0">
                <a:solidFill>
                  <a:srgbClr val="FF0000"/>
                </a:solidFill>
              </a:rPr>
            </a:br>
            <a:r>
              <a:rPr lang="en-US" sz="2800" dirty="0">
                <a:solidFill>
                  <a:srgbClr val="FF0000"/>
                </a:solidFill>
              </a:rPr>
              <a:t>	Hospital personnel</a:t>
            </a:r>
            <a:br>
              <a:rPr lang="en-US" sz="2800" dirty="0">
                <a:solidFill>
                  <a:srgbClr val="FF0000"/>
                </a:solidFill>
              </a:rPr>
            </a:br>
            <a:br>
              <a:rPr lang="en-US" sz="2800" dirty="0">
                <a:solidFill>
                  <a:srgbClr val="FF0000"/>
                </a:solidFill>
              </a:rPr>
            </a:br>
            <a:endParaRPr lang="en-US" sz="2800" dirty="0">
              <a:solidFill>
                <a:srgbClr val="FF000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The purpose in knowing about microbial growth, the 	use of aseptic technique and how to inhibit 	microbial growth is for you, the allied health 	student, to be aware that if you don’t think 	about microbes, you will often be the one 	spreading nosocomial infections to your patients 	(besides bringing “pets” home to your family and 	friends).</a:t>
            </a:r>
            <a:br>
              <a:rPr lang="en-US" sz="2800" dirty="0"/>
            </a:br>
            <a:endParaRPr lang="en-US" sz="28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NOSOCOMIAL INFECTIONS are those infections patients get when they go to a hospital or other medical facility.</a:t>
            </a:r>
            <a:br>
              <a:rPr lang="en-US" sz="2800" dirty="0"/>
            </a:br>
            <a:br>
              <a:rPr lang="en-US" sz="2800" dirty="0"/>
            </a:br>
            <a:r>
              <a:rPr lang="en-US" sz="2800" dirty="0"/>
              <a:t>	</a:t>
            </a:r>
            <a:r>
              <a:rPr lang="en-US" sz="2800" dirty="0">
                <a:solidFill>
                  <a:srgbClr val="00B0F0"/>
                </a:solidFill>
              </a:rPr>
              <a:t>About 50% </a:t>
            </a:r>
            <a:r>
              <a:rPr lang="en-US" sz="2800" dirty="0"/>
              <a:t>of nosocomial infections are due to </a:t>
            </a:r>
            <a:br>
              <a:rPr lang="en-US" sz="2800" dirty="0"/>
            </a:br>
            <a:r>
              <a:rPr lang="en-US" sz="2800" dirty="0"/>
              <a:t>		</a:t>
            </a:r>
            <a:r>
              <a:rPr lang="en-US" sz="2800" dirty="0">
                <a:solidFill>
                  <a:srgbClr val="00B0F0"/>
                </a:solidFill>
              </a:rPr>
              <a:t>UTI’s (urinary tract infections)</a:t>
            </a:r>
            <a:br>
              <a:rPr lang="en-US" sz="2800" dirty="0"/>
            </a:br>
            <a:r>
              <a:rPr lang="en-US" sz="2800" dirty="0"/>
              <a:t>	</a:t>
            </a:r>
            <a:r>
              <a:rPr lang="en-US" sz="2800" dirty="0">
                <a:solidFill>
                  <a:srgbClr val="0070C0"/>
                </a:solidFill>
              </a:rPr>
              <a:t>About 25%</a:t>
            </a:r>
            <a:r>
              <a:rPr lang="en-US" sz="2800" dirty="0"/>
              <a:t> of nosocomial infections are due to </a:t>
            </a:r>
            <a:br>
              <a:rPr lang="en-US" sz="2800" dirty="0"/>
            </a:br>
            <a:r>
              <a:rPr lang="en-US" sz="2800" dirty="0"/>
              <a:t>		</a:t>
            </a:r>
            <a:r>
              <a:rPr lang="en-US" sz="2800" dirty="0">
                <a:solidFill>
                  <a:srgbClr val="0070C0"/>
                </a:solidFill>
              </a:rPr>
              <a:t>surgical wound infections</a:t>
            </a:r>
            <a:br>
              <a:rPr lang="en-US" sz="2800" dirty="0"/>
            </a:br>
            <a:r>
              <a:rPr lang="en-US" sz="2800" dirty="0"/>
              <a:t>	</a:t>
            </a:r>
            <a:r>
              <a:rPr lang="en-US" sz="2800" dirty="0">
                <a:solidFill>
                  <a:srgbClr val="002060"/>
                </a:solidFill>
              </a:rPr>
              <a:t>About 12% </a:t>
            </a:r>
            <a:r>
              <a:rPr lang="en-US" sz="2800" dirty="0"/>
              <a:t>of nosocomial infections are due to</a:t>
            </a:r>
            <a:br>
              <a:rPr lang="en-US" sz="2800" dirty="0"/>
            </a:br>
            <a:r>
              <a:rPr lang="en-US" sz="2800" dirty="0"/>
              <a:t>		</a:t>
            </a:r>
            <a:r>
              <a:rPr lang="en-US" sz="2800" dirty="0">
                <a:solidFill>
                  <a:srgbClr val="002060"/>
                </a:solidFill>
              </a:rPr>
              <a:t>lower respiratory tract infections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a:solidFill>
                  <a:srgbClr val="FF0000"/>
                </a:solidFill>
              </a:rPr>
              <a:t>HOW CAN WE BREAK THE CYCLE OF INFECTIONS IN MEDICAL FACILITIES?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Proper hand washing</a:t>
            </a:r>
          </a:p>
        </p:txBody>
      </p:sp>
      <p:pic>
        <p:nvPicPr>
          <p:cNvPr id="6" name="Content Placeholder 5" descr="PublicHealthhand wash.jpg"/>
          <p:cNvPicPr>
            <a:picLocks noGrp="1" noChangeAspect="1"/>
          </p:cNvPicPr>
          <p:nvPr>
            <p:ph idx="1"/>
          </p:nvPr>
        </p:nvPicPr>
        <p:blipFill>
          <a:blip r:embed="rId2" cstate="print"/>
          <a:stretch>
            <a:fillRect/>
          </a:stretch>
        </p:blipFill>
        <p:spPr>
          <a:xfrm>
            <a:off x="4114800" y="1143000"/>
            <a:ext cx="3962400" cy="4419600"/>
          </a:xfrm>
        </p:spPr>
      </p:pic>
      <p:sp>
        <p:nvSpPr>
          <p:cNvPr id="5" name="Text Placeholder 4"/>
          <p:cNvSpPr>
            <a:spLocks noGrp="1"/>
          </p:cNvSpPr>
          <p:nvPr>
            <p:ph type="body" sz="half" idx="2"/>
          </p:nvPr>
        </p:nvSpPr>
        <p:spPr/>
        <p:txBody>
          <a:bodyPr>
            <a:normAutofit/>
          </a:bodyPr>
          <a:lstStyle/>
          <a:p>
            <a:r>
              <a:rPr lang="en-US" sz="2000" dirty="0"/>
              <a:t>At least 10 seconds of soap lathered scrubbing and then rinsing.</a:t>
            </a:r>
          </a:p>
          <a:p>
            <a:r>
              <a:rPr lang="en-US" sz="2000" dirty="0">
                <a:solidFill>
                  <a:srgbClr val="FF0000"/>
                </a:solidFill>
              </a:rPr>
              <a:t>Should be before and after EVERY patient.</a:t>
            </a:r>
          </a:p>
          <a:p>
            <a:r>
              <a:rPr lang="en-US" sz="2000" dirty="0"/>
              <a:t>In lieu of hand washing, many facilities use antiseptic hand gels; this works as long as the gel remains moist on the skin for 10-15 seconds without drying out.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Proper Aseptic Technique</a:t>
            </a:r>
          </a:p>
        </p:txBody>
      </p:sp>
      <p:pic>
        <p:nvPicPr>
          <p:cNvPr id="5" name="Content Placeholder 4" descr="gown__glove___mask_dispenser_013.jpg"/>
          <p:cNvPicPr>
            <a:picLocks noGrp="1" noChangeAspect="1"/>
          </p:cNvPicPr>
          <p:nvPr>
            <p:ph idx="1"/>
          </p:nvPr>
        </p:nvPicPr>
        <p:blipFill>
          <a:blip r:embed="rId2" cstate="print"/>
          <a:stretch>
            <a:fillRect/>
          </a:stretch>
        </p:blipFill>
        <p:spPr>
          <a:xfrm>
            <a:off x="3937104" y="1718546"/>
            <a:ext cx="4387641" cy="2962120"/>
          </a:xfrm>
        </p:spPr>
      </p:pic>
      <p:sp>
        <p:nvSpPr>
          <p:cNvPr id="4" name="Text Placeholder 3"/>
          <p:cNvSpPr>
            <a:spLocks noGrp="1"/>
          </p:cNvSpPr>
          <p:nvPr>
            <p:ph type="body" sz="half" idx="2"/>
          </p:nvPr>
        </p:nvSpPr>
        <p:spPr/>
        <p:txBody>
          <a:bodyPr>
            <a:normAutofit/>
          </a:bodyPr>
          <a:lstStyle/>
          <a:p>
            <a:r>
              <a:rPr lang="en-US" sz="2400" dirty="0"/>
              <a:t>Do not contaminate sterile items or fields by learning how to open material found in sterile packaging, by using gloves, and by using other precautions.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descr="ASEPTIC_TECHNIQUE_A__FF.jpg"/>
          <p:cNvPicPr>
            <a:picLocks noGrp="1" noChangeAspect="1"/>
          </p:cNvPicPr>
          <p:nvPr>
            <p:ph idx="1"/>
          </p:nvPr>
        </p:nvPicPr>
        <p:blipFill>
          <a:blip r:embed="rId2" cstate="print"/>
          <a:stretch>
            <a:fillRect/>
          </a:stretch>
        </p:blipFill>
        <p:spPr>
          <a:xfrm>
            <a:off x="1554691" y="838200"/>
            <a:ext cx="6034617" cy="5287963"/>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Isolation units</a:t>
            </a:r>
          </a:p>
        </p:txBody>
      </p:sp>
      <p:pic>
        <p:nvPicPr>
          <p:cNvPr id="6" name="Content Placeholder 5" descr="isolation.jpg"/>
          <p:cNvPicPr>
            <a:picLocks noGrp="1" noChangeAspect="1"/>
          </p:cNvPicPr>
          <p:nvPr>
            <p:ph idx="1"/>
          </p:nvPr>
        </p:nvPicPr>
        <p:blipFill>
          <a:blip r:embed="rId2" cstate="print"/>
          <a:stretch>
            <a:fillRect/>
          </a:stretch>
        </p:blipFill>
        <p:spPr>
          <a:xfrm>
            <a:off x="3733800" y="914400"/>
            <a:ext cx="4876800" cy="4648200"/>
          </a:xfrm>
        </p:spPr>
      </p:pic>
      <p:sp>
        <p:nvSpPr>
          <p:cNvPr id="5" name="Text Placeholder 4"/>
          <p:cNvSpPr>
            <a:spLocks noGrp="1"/>
          </p:cNvSpPr>
          <p:nvPr>
            <p:ph type="body" sz="half" idx="2"/>
          </p:nvPr>
        </p:nvSpPr>
        <p:spPr/>
        <p:txBody>
          <a:bodyPr>
            <a:normAutofit/>
          </a:bodyPr>
          <a:lstStyle/>
          <a:p>
            <a:r>
              <a:rPr lang="en-US" sz="2400" dirty="0"/>
              <a:t>Used to keep pathogens inside a patient’s room  so they don’t spread.</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Reverse Isolation Units</a:t>
            </a:r>
          </a:p>
        </p:txBody>
      </p:sp>
      <p:sp>
        <p:nvSpPr>
          <p:cNvPr id="4" name="Text Placeholder 3"/>
          <p:cNvSpPr>
            <a:spLocks noGrp="1"/>
          </p:cNvSpPr>
          <p:nvPr>
            <p:ph type="body" idx="1"/>
          </p:nvPr>
        </p:nvSpPr>
        <p:spPr>
          <a:xfrm>
            <a:off x="457200" y="1535112"/>
            <a:ext cx="4040188" cy="979487"/>
          </a:xfrm>
        </p:spPr>
        <p:txBody>
          <a:bodyPr>
            <a:noAutofit/>
          </a:bodyPr>
          <a:lstStyle/>
          <a:p>
            <a:r>
              <a:rPr lang="en-US" sz="2000" dirty="0"/>
              <a:t>Used to keep pathogens out  of rooms that house patients who are immunocompromised.</a:t>
            </a:r>
          </a:p>
        </p:txBody>
      </p:sp>
      <p:pic>
        <p:nvPicPr>
          <p:cNvPr id="5" name="Content Placeholder 4" descr="reverse iso.jpg"/>
          <p:cNvPicPr>
            <a:picLocks noGrp="1" noChangeAspect="1"/>
          </p:cNvPicPr>
          <p:nvPr>
            <p:ph sz="half" idx="2"/>
          </p:nvPr>
        </p:nvPicPr>
        <p:blipFill>
          <a:blip r:embed="rId2" cstate="print"/>
          <a:stretch>
            <a:fillRect/>
          </a:stretch>
        </p:blipFill>
        <p:spPr>
          <a:xfrm>
            <a:off x="838200" y="2667000"/>
            <a:ext cx="3048000" cy="2286000"/>
          </a:xfrm>
        </p:spPr>
      </p:pic>
      <p:sp>
        <p:nvSpPr>
          <p:cNvPr id="6" name="Text Placeholder 5"/>
          <p:cNvSpPr>
            <a:spLocks noGrp="1"/>
          </p:cNvSpPr>
          <p:nvPr>
            <p:ph type="body" sz="quarter" idx="3"/>
          </p:nvPr>
        </p:nvSpPr>
        <p:spPr/>
        <p:txBody>
          <a:bodyPr/>
          <a:lstStyle/>
          <a:p>
            <a:endParaRPr lang="en-US"/>
          </a:p>
        </p:txBody>
      </p:sp>
      <p:pic>
        <p:nvPicPr>
          <p:cNvPr id="8" name="Content Placeholder 7" descr="isolation.jpg"/>
          <p:cNvPicPr>
            <a:picLocks noGrp="1" noChangeAspect="1"/>
          </p:cNvPicPr>
          <p:nvPr>
            <p:ph sz="quarter" idx="4"/>
          </p:nvPr>
        </p:nvPicPr>
        <p:blipFill>
          <a:blip r:embed="rId3" cstate="print"/>
          <a:stretch>
            <a:fillRect/>
          </a:stretch>
        </p:blipFill>
        <p:spPr>
          <a:xfrm>
            <a:off x="4343400" y="1721427"/>
            <a:ext cx="4343400" cy="3948545"/>
          </a:xfr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Hospital disinfection and sterilization of fomites must be monitored to reduce nosocomial infections.</a:t>
            </a:r>
          </a:p>
        </p:txBody>
      </p:sp>
      <p:sp>
        <p:nvSpPr>
          <p:cNvPr id="10" name="Text Placeholder 9"/>
          <p:cNvSpPr>
            <a:spLocks noGrp="1"/>
          </p:cNvSpPr>
          <p:nvPr>
            <p:ph type="body" idx="1"/>
          </p:nvPr>
        </p:nvSpPr>
        <p:spPr/>
        <p:txBody>
          <a:bodyPr>
            <a:normAutofit fontScale="92500" lnSpcReduction="20000"/>
          </a:bodyPr>
          <a:lstStyle/>
          <a:p>
            <a:r>
              <a:rPr lang="en-US" dirty="0"/>
              <a:t>Disinfectants must be carefully chosen.</a:t>
            </a:r>
          </a:p>
        </p:txBody>
      </p:sp>
      <p:pic>
        <p:nvPicPr>
          <p:cNvPr id="9" name="Content Placeholder 8" descr="before_after_09hospital disinifect.jpg"/>
          <p:cNvPicPr>
            <a:picLocks noGrp="1" noChangeAspect="1"/>
          </p:cNvPicPr>
          <p:nvPr>
            <p:ph sz="half" idx="2"/>
          </p:nvPr>
        </p:nvPicPr>
        <p:blipFill>
          <a:blip r:embed="rId2" cstate="print"/>
          <a:stretch>
            <a:fillRect/>
          </a:stretch>
        </p:blipFill>
        <p:spPr>
          <a:xfrm>
            <a:off x="762000" y="2209800"/>
            <a:ext cx="3733800" cy="4114800"/>
          </a:xfrm>
        </p:spPr>
      </p:pic>
      <p:sp>
        <p:nvSpPr>
          <p:cNvPr id="11" name="Text Placeholder 10"/>
          <p:cNvSpPr>
            <a:spLocks noGrp="1"/>
          </p:cNvSpPr>
          <p:nvPr>
            <p:ph type="body" sz="quarter" idx="3"/>
          </p:nvPr>
        </p:nvSpPr>
        <p:spPr/>
        <p:txBody>
          <a:bodyPr/>
          <a:lstStyle/>
          <a:p>
            <a:r>
              <a:rPr lang="en-US" dirty="0"/>
              <a:t>Fomites can spread infections.</a:t>
            </a:r>
          </a:p>
        </p:txBody>
      </p:sp>
      <p:pic>
        <p:nvPicPr>
          <p:cNvPr id="13" name="Content Placeholder 12" descr="toddler-future-doctor-costume.jpg"/>
          <p:cNvPicPr>
            <a:picLocks noGrp="1" noChangeAspect="1"/>
          </p:cNvPicPr>
          <p:nvPr>
            <p:ph sz="quarter" idx="4"/>
          </p:nvPr>
        </p:nvPicPr>
        <p:blipFill>
          <a:blip r:embed="rId3" cstate="print"/>
          <a:stretch>
            <a:fillRect/>
          </a:stretch>
        </p:blipFill>
        <p:spPr>
          <a:xfrm>
            <a:off x="5338279" y="2174875"/>
            <a:ext cx="2655266" cy="39512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800" dirty="0"/>
              <a:t>Pasteurization is used to prevent the following diseases 	that can be transmitted from raw milk:</a:t>
            </a:r>
            <a:br>
              <a:rPr lang="en-US" sz="2800" dirty="0"/>
            </a:br>
            <a:br>
              <a:rPr lang="en-US" sz="2800" dirty="0"/>
            </a:br>
            <a:r>
              <a:rPr lang="en-US" sz="2400" dirty="0"/>
              <a:t>	</a:t>
            </a:r>
            <a:r>
              <a:rPr lang="en-US" sz="2400" i="1" dirty="0">
                <a:solidFill>
                  <a:srgbClr val="002060"/>
                </a:solidFill>
              </a:rPr>
              <a:t>Mycobacterium tuberculosis</a:t>
            </a:r>
            <a:br>
              <a:rPr lang="en-US" sz="2400" i="1" dirty="0">
                <a:solidFill>
                  <a:srgbClr val="002060"/>
                </a:solidFill>
              </a:rPr>
            </a:br>
            <a:r>
              <a:rPr lang="en-US" sz="2400" i="1" dirty="0">
                <a:solidFill>
                  <a:srgbClr val="002060"/>
                </a:solidFill>
              </a:rPr>
              <a:t>	</a:t>
            </a:r>
            <a:r>
              <a:rPr lang="en-US" sz="2400" i="1" dirty="0" err="1">
                <a:solidFill>
                  <a:srgbClr val="002060"/>
                </a:solidFill>
              </a:rPr>
              <a:t>Brucella</a:t>
            </a:r>
            <a:r>
              <a:rPr lang="en-US" sz="2400" i="1" dirty="0">
                <a:solidFill>
                  <a:srgbClr val="002060"/>
                </a:solidFill>
              </a:rPr>
              <a:t> spp.</a:t>
            </a:r>
            <a:br>
              <a:rPr lang="en-US" sz="2400" i="1" dirty="0">
                <a:solidFill>
                  <a:srgbClr val="002060"/>
                </a:solidFill>
              </a:rPr>
            </a:br>
            <a:r>
              <a:rPr lang="en-US" sz="2400" i="1" dirty="0">
                <a:solidFill>
                  <a:srgbClr val="002060"/>
                </a:solidFill>
              </a:rPr>
              <a:t>	E coli </a:t>
            </a:r>
            <a:r>
              <a:rPr lang="en-US" sz="2400" dirty="0">
                <a:solidFill>
                  <a:srgbClr val="002060"/>
                </a:solidFill>
              </a:rPr>
              <a:t>O157:H7</a:t>
            </a:r>
            <a:br>
              <a:rPr lang="en-US" sz="2400" dirty="0">
                <a:solidFill>
                  <a:srgbClr val="002060"/>
                </a:solidFill>
              </a:rPr>
            </a:br>
            <a:r>
              <a:rPr lang="en-US" sz="2400" dirty="0">
                <a:solidFill>
                  <a:srgbClr val="002060"/>
                </a:solidFill>
              </a:rPr>
              <a:t>	</a:t>
            </a:r>
            <a:r>
              <a:rPr lang="en-US" sz="2400" i="1" dirty="0">
                <a:solidFill>
                  <a:srgbClr val="002060"/>
                </a:solidFill>
              </a:rPr>
              <a:t>Listeria monocytogenes</a:t>
            </a:r>
            <a:br>
              <a:rPr lang="en-US" sz="2400" i="1" dirty="0">
                <a:solidFill>
                  <a:srgbClr val="002060"/>
                </a:solidFill>
              </a:rPr>
            </a:br>
            <a:r>
              <a:rPr lang="en-US" sz="2400" i="1" dirty="0">
                <a:solidFill>
                  <a:srgbClr val="002060"/>
                </a:solidFill>
              </a:rPr>
              <a:t>	Campylobacter  jejuni</a:t>
            </a:r>
            <a:br>
              <a:rPr lang="en-US" sz="2400" i="1" dirty="0">
                <a:solidFill>
                  <a:srgbClr val="002060"/>
                </a:solidFill>
              </a:rPr>
            </a:br>
            <a:r>
              <a:rPr lang="en-US" sz="2400" i="1" dirty="0">
                <a:solidFill>
                  <a:srgbClr val="002060"/>
                </a:solidFill>
              </a:rPr>
              <a:t>	Bacillus cereus</a:t>
            </a:r>
            <a:br>
              <a:rPr lang="en-US" sz="2400" i="1" dirty="0">
                <a:solidFill>
                  <a:srgbClr val="002060"/>
                </a:solidFill>
              </a:rPr>
            </a:br>
            <a:r>
              <a:rPr lang="en-US" sz="2400" i="1" dirty="0">
                <a:solidFill>
                  <a:srgbClr val="002060"/>
                </a:solidFill>
              </a:rPr>
              <a:t>	Staph aureus</a:t>
            </a:r>
            <a:br>
              <a:rPr lang="en-US" sz="2400" i="1" dirty="0">
                <a:solidFill>
                  <a:srgbClr val="002060"/>
                </a:solidFill>
              </a:rPr>
            </a:br>
            <a:r>
              <a:rPr lang="en-US" sz="2400" i="1" dirty="0">
                <a:solidFill>
                  <a:srgbClr val="002060"/>
                </a:solidFill>
              </a:rPr>
              <a:t>	Salmonella spp.</a:t>
            </a:r>
            <a:br>
              <a:rPr lang="en-US" sz="2400" dirty="0">
                <a:solidFill>
                  <a:srgbClr val="002060"/>
                </a:solidFill>
              </a:rPr>
            </a:br>
            <a:r>
              <a:rPr lang="en-US" sz="2400" dirty="0">
                <a:solidFill>
                  <a:srgbClr val="002060"/>
                </a:solidFill>
              </a:rPr>
              <a:t>	Q fever (</a:t>
            </a:r>
            <a:r>
              <a:rPr lang="en-US" sz="2400" i="1" dirty="0" err="1">
                <a:solidFill>
                  <a:srgbClr val="002060"/>
                </a:solidFill>
              </a:rPr>
              <a:t>Coxiella</a:t>
            </a:r>
            <a:r>
              <a:rPr lang="en-US" sz="2400" dirty="0">
                <a:solidFill>
                  <a:srgbClr val="002060"/>
                </a:solidFill>
              </a:rPr>
              <a:t>)</a:t>
            </a:r>
            <a:br>
              <a:rPr lang="en-US" sz="2400" dirty="0">
                <a:solidFill>
                  <a:srgbClr val="002060"/>
                </a:solidFill>
              </a:rPr>
            </a:br>
            <a:r>
              <a:rPr lang="en-US" sz="2400" dirty="0">
                <a:solidFill>
                  <a:srgbClr val="002060"/>
                </a:solidFill>
              </a:rPr>
              <a:t>	</a:t>
            </a:r>
            <a:r>
              <a:rPr lang="en-US" sz="2400" i="1" dirty="0">
                <a:solidFill>
                  <a:srgbClr val="002060"/>
                </a:solidFill>
              </a:rPr>
              <a:t>Yersinia </a:t>
            </a:r>
            <a:r>
              <a:rPr lang="en-US" sz="2400" i="1" dirty="0" err="1">
                <a:solidFill>
                  <a:srgbClr val="002060"/>
                </a:solidFill>
              </a:rPr>
              <a:t>enterocolitica</a:t>
            </a:r>
            <a:br>
              <a:rPr lang="en-US" sz="2400" i="1" dirty="0">
                <a:solidFill>
                  <a:srgbClr val="002060"/>
                </a:solidFill>
              </a:rPr>
            </a:br>
            <a:endParaRPr lang="en-US" sz="2800" i="1" dirty="0">
              <a:solidFill>
                <a:srgbClr val="002060"/>
              </a:solidFill>
            </a:endParaRPr>
          </a:p>
        </p:txBody>
      </p:sp>
    </p:spTree>
    <p:extLst>
      <p:ext uri="{BB962C8B-B14F-4D97-AF65-F5344CB8AC3E}">
        <p14:creationId xmlns:p14="http://schemas.microsoft.com/office/powerpoint/2010/main" val="22311368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Environmental sanitation must be monitored in order to reduce nosocomial infections.</a:t>
            </a:r>
          </a:p>
        </p:txBody>
      </p:sp>
      <p:pic>
        <p:nvPicPr>
          <p:cNvPr id="4" name="Content Placeholder 3" descr="hospital_hskenviron sanit.jpg"/>
          <p:cNvPicPr>
            <a:picLocks noGrp="1" noChangeAspect="1"/>
          </p:cNvPicPr>
          <p:nvPr>
            <p:ph idx="1"/>
          </p:nvPr>
        </p:nvPicPr>
        <p:blipFill>
          <a:blip r:embed="rId2" cstate="print"/>
          <a:stretch>
            <a:fillRect/>
          </a:stretch>
        </p:blipFill>
        <p:spPr>
          <a:xfrm>
            <a:off x="2209800" y="1600200"/>
            <a:ext cx="4876800" cy="4038600"/>
          </a:xfr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a:t>Infection control committees monitor the rates of nosocomial infection within each hospital and try to correct poor practices that lead to increased rates.</a:t>
            </a:r>
          </a:p>
        </p:txBody>
      </p:sp>
      <p:sp>
        <p:nvSpPr>
          <p:cNvPr id="6" name="Text Placeholder 5"/>
          <p:cNvSpPr>
            <a:spLocks noGrp="1"/>
          </p:cNvSpPr>
          <p:nvPr>
            <p:ph type="body" idx="1"/>
          </p:nvPr>
        </p:nvSpPr>
        <p:spPr/>
        <p:txBody>
          <a:bodyPr/>
          <a:lstStyle/>
          <a:p>
            <a:endParaRPr lang="en-US"/>
          </a:p>
        </p:txBody>
      </p:sp>
      <p:pic>
        <p:nvPicPr>
          <p:cNvPr id="4" name="Content Placeholder 3" descr="infection control.jpg"/>
          <p:cNvPicPr>
            <a:picLocks noGrp="1" noChangeAspect="1"/>
          </p:cNvPicPr>
          <p:nvPr>
            <p:ph sz="half" idx="2"/>
          </p:nvPr>
        </p:nvPicPr>
        <p:blipFill>
          <a:blip r:embed="rId2" cstate="print"/>
          <a:stretch>
            <a:fillRect/>
          </a:stretch>
        </p:blipFill>
        <p:spPr>
          <a:xfrm>
            <a:off x="533400" y="1981200"/>
            <a:ext cx="4040188" cy="3030141"/>
          </a:xfrm>
        </p:spPr>
      </p:pic>
      <p:sp>
        <p:nvSpPr>
          <p:cNvPr id="7" name="Text Placeholder 6"/>
          <p:cNvSpPr>
            <a:spLocks noGrp="1"/>
          </p:cNvSpPr>
          <p:nvPr>
            <p:ph type="body" sz="quarter" idx="3"/>
          </p:nvPr>
        </p:nvSpPr>
        <p:spPr/>
        <p:txBody>
          <a:bodyPr/>
          <a:lstStyle/>
          <a:p>
            <a:endParaRPr lang="en-US"/>
          </a:p>
        </p:txBody>
      </p:sp>
      <p:pic>
        <p:nvPicPr>
          <p:cNvPr id="9" name="Content Placeholder 8" descr="CDC%20issues%20infection%20control%20guideline.jpg"/>
          <p:cNvPicPr>
            <a:picLocks noGrp="1" noChangeAspect="1"/>
          </p:cNvPicPr>
          <p:nvPr>
            <p:ph sz="quarter" idx="4"/>
          </p:nvPr>
        </p:nvPicPr>
        <p:blipFill>
          <a:blip r:embed="rId3" cstate="print"/>
          <a:stretch>
            <a:fillRect/>
          </a:stretch>
        </p:blipFill>
        <p:spPr>
          <a:xfrm>
            <a:off x="4876800" y="1600200"/>
            <a:ext cx="3429000" cy="4191000"/>
          </a:xfr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r>
              <a:rPr lang="en-US" sz="3200" dirty="0">
                <a:solidFill>
                  <a:srgbClr val="7030A0"/>
                </a:solidFill>
              </a:rPr>
              <a:t>SOME UNIVERSAL PRECAUTIONS HEALTHCARE WORKERS SHOULD FOLLOW</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a:bodyPr>
          <a:lstStyle/>
          <a:p>
            <a:r>
              <a:rPr lang="en-US" sz="2400" dirty="0"/>
              <a:t>If blood or body fluids have the potential to splash on you, use the appropriate barriers to protect yourself.</a:t>
            </a:r>
          </a:p>
        </p:txBody>
      </p:sp>
      <p:pic>
        <p:nvPicPr>
          <p:cNvPr id="5" name="Content Placeholder 4" descr="CDC%20issues%20infection%20control%20guideline.jpg"/>
          <p:cNvPicPr>
            <a:picLocks noGrp="1" noChangeAspect="1"/>
          </p:cNvPicPr>
          <p:nvPr>
            <p:ph idx="1"/>
          </p:nvPr>
        </p:nvPicPr>
        <p:blipFill>
          <a:blip r:embed="rId2" cstate="print"/>
          <a:stretch>
            <a:fillRect/>
          </a:stretch>
        </p:blipFill>
        <p:spPr>
          <a:xfrm>
            <a:off x="2438400" y="1676400"/>
            <a:ext cx="4114799" cy="4114800"/>
          </a:xfr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WASH YOUR HANDS!!!</a:t>
            </a:r>
            <a:br>
              <a:rPr lang="en-US" sz="2400" dirty="0"/>
            </a:br>
            <a:r>
              <a:rPr lang="en-US" sz="2400" dirty="0"/>
              <a:t>before AND after each patient!!!</a:t>
            </a:r>
          </a:p>
        </p:txBody>
      </p:sp>
      <p:pic>
        <p:nvPicPr>
          <p:cNvPr id="4" name="Content Placeholder 3" descr="PublicHealthhand wash.jpg"/>
          <p:cNvPicPr>
            <a:picLocks noGrp="1" noChangeAspect="1"/>
          </p:cNvPicPr>
          <p:nvPr>
            <p:ph idx="1"/>
          </p:nvPr>
        </p:nvPicPr>
        <p:blipFill>
          <a:blip r:embed="rId2" cstate="print"/>
          <a:stretch>
            <a:fillRect/>
          </a:stretch>
        </p:blipFill>
        <p:spPr>
          <a:xfrm>
            <a:off x="2357437" y="1828801"/>
            <a:ext cx="4429125" cy="3391694"/>
          </a:xfr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Prevent needle and scalpel sticks.</a:t>
            </a:r>
            <a:br>
              <a:rPr lang="en-US" sz="2800" dirty="0"/>
            </a:br>
            <a:r>
              <a:rPr lang="en-US" sz="2800" dirty="0"/>
              <a:t>- never recap needles, never break or bend needles by hand, never remove a needle from a disposable syringe.</a:t>
            </a:r>
          </a:p>
        </p:txBody>
      </p:sp>
      <p:sp>
        <p:nvSpPr>
          <p:cNvPr id="5" name="Text Placeholder 4"/>
          <p:cNvSpPr>
            <a:spLocks noGrp="1"/>
          </p:cNvSpPr>
          <p:nvPr>
            <p:ph type="body" idx="1"/>
          </p:nvPr>
        </p:nvSpPr>
        <p:spPr/>
        <p:txBody>
          <a:bodyPr>
            <a:normAutofit/>
          </a:bodyPr>
          <a:lstStyle/>
          <a:p>
            <a:r>
              <a:rPr lang="en-US" sz="2000" dirty="0"/>
              <a:t>Biological Sharps containers </a:t>
            </a:r>
          </a:p>
        </p:txBody>
      </p:sp>
      <p:pic>
        <p:nvPicPr>
          <p:cNvPr id="9" name="Content Placeholder 8" descr="scalpel.jpg"/>
          <p:cNvPicPr>
            <a:picLocks noGrp="1" noChangeAspect="1"/>
          </p:cNvPicPr>
          <p:nvPr>
            <p:ph sz="half" idx="2"/>
          </p:nvPr>
        </p:nvPicPr>
        <p:blipFill>
          <a:blip r:embed="rId2" cstate="print"/>
          <a:stretch>
            <a:fillRect/>
          </a:stretch>
        </p:blipFill>
        <p:spPr>
          <a:xfrm>
            <a:off x="381000" y="2209800"/>
            <a:ext cx="4191000" cy="4114800"/>
          </a:xfrm>
        </p:spPr>
      </p:pic>
      <p:sp>
        <p:nvSpPr>
          <p:cNvPr id="7" name="Text Placeholder 6"/>
          <p:cNvSpPr>
            <a:spLocks noGrp="1"/>
          </p:cNvSpPr>
          <p:nvPr>
            <p:ph type="body" sz="quarter" idx="3"/>
          </p:nvPr>
        </p:nvSpPr>
        <p:spPr/>
        <p:txBody>
          <a:bodyPr/>
          <a:lstStyle/>
          <a:p>
            <a:endParaRPr lang="en-US"/>
          </a:p>
        </p:txBody>
      </p:sp>
      <p:pic>
        <p:nvPicPr>
          <p:cNvPr id="10" name="Content Placeholder 9" descr="dontrisk.jpg"/>
          <p:cNvPicPr>
            <a:picLocks noGrp="1" noChangeAspect="1"/>
          </p:cNvPicPr>
          <p:nvPr>
            <p:ph sz="quarter" idx="4"/>
          </p:nvPr>
        </p:nvPicPr>
        <p:blipFill>
          <a:blip r:embed="rId3" cstate="print"/>
          <a:stretch>
            <a:fillRect/>
          </a:stretch>
        </p:blipFill>
        <p:spPr>
          <a:xfrm>
            <a:off x="4645025" y="1828801"/>
            <a:ext cx="4041775" cy="3893520"/>
          </a:xfr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Minimize mouth to mouth resuscitation.</a:t>
            </a:r>
          </a:p>
        </p:txBody>
      </p:sp>
      <p:sp>
        <p:nvSpPr>
          <p:cNvPr id="3" name="Text Placeholder 2"/>
          <p:cNvSpPr>
            <a:spLocks noGrp="1"/>
          </p:cNvSpPr>
          <p:nvPr>
            <p:ph type="body" idx="1"/>
          </p:nvPr>
        </p:nvSpPr>
        <p:spPr/>
        <p:txBody>
          <a:bodyPr/>
          <a:lstStyle/>
          <a:p>
            <a:r>
              <a:rPr lang="en-US" dirty="0" err="1"/>
              <a:t>Ambu</a:t>
            </a:r>
            <a:r>
              <a:rPr lang="en-US" dirty="0"/>
              <a:t> bag</a:t>
            </a:r>
          </a:p>
        </p:txBody>
      </p:sp>
      <p:pic>
        <p:nvPicPr>
          <p:cNvPr id="7" name="Content Placeholder 6" descr="PublicHealthhand wash.jpg"/>
          <p:cNvPicPr>
            <a:picLocks noGrp="1" noChangeAspect="1"/>
          </p:cNvPicPr>
          <p:nvPr>
            <p:ph sz="half" idx="2"/>
          </p:nvPr>
        </p:nvPicPr>
        <p:blipFill>
          <a:blip r:embed="rId2" cstate="print"/>
          <a:stretch>
            <a:fillRect/>
          </a:stretch>
        </p:blipFill>
        <p:spPr>
          <a:xfrm>
            <a:off x="381000" y="2438400"/>
            <a:ext cx="4012841" cy="3505200"/>
          </a:xfrm>
        </p:spPr>
      </p:pic>
      <p:sp>
        <p:nvSpPr>
          <p:cNvPr id="5" name="Text Placeholder 4"/>
          <p:cNvSpPr>
            <a:spLocks noGrp="1"/>
          </p:cNvSpPr>
          <p:nvPr>
            <p:ph type="body" sz="quarter" idx="3"/>
          </p:nvPr>
        </p:nvSpPr>
        <p:spPr/>
        <p:txBody>
          <a:bodyPr/>
          <a:lstStyle/>
          <a:p>
            <a:r>
              <a:rPr lang="en-US" dirty="0"/>
              <a:t>CPR mask</a:t>
            </a:r>
          </a:p>
        </p:txBody>
      </p:sp>
      <p:pic>
        <p:nvPicPr>
          <p:cNvPr id="8" name="Content Placeholder 7" descr="Emma%20Fryday%20practices%20mouth-to-mouth%20rescusitation[1].jpg"/>
          <p:cNvPicPr>
            <a:picLocks noGrp="1" noChangeAspect="1"/>
          </p:cNvPicPr>
          <p:nvPr>
            <p:ph sz="quarter" idx="4"/>
          </p:nvPr>
        </p:nvPicPr>
        <p:blipFill>
          <a:blip r:embed="rId3" cstate="print"/>
          <a:stretch>
            <a:fillRect/>
          </a:stretch>
        </p:blipFill>
        <p:spPr>
          <a:xfrm>
            <a:off x="4645025" y="2390792"/>
            <a:ext cx="4041775" cy="3519453"/>
          </a:xfr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Workers with weeping lesions should refrain from patient care or handling equipment.</a:t>
            </a:r>
          </a:p>
        </p:txBody>
      </p:sp>
      <p:pic>
        <p:nvPicPr>
          <p:cNvPr id="8" name="Content Placeholder 7" descr="weeping.jpg"/>
          <p:cNvPicPr>
            <a:picLocks noGrp="1" noChangeAspect="1"/>
          </p:cNvPicPr>
          <p:nvPr>
            <p:ph idx="1"/>
          </p:nvPr>
        </p:nvPicPr>
        <p:blipFill>
          <a:blip r:embed="rId2" cstate="print"/>
          <a:stretch>
            <a:fillRect/>
          </a:stretch>
        </p:blipFill>
        <p:spPr>
          <a:xfrm>
            <a:off x="2190750" y="1600200"/>
            <a:ext cx="4762500" cy="4139406"/>
          </a:xfr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Get the proper vaccinations.</a:t>
            </a:r>
            <a:br>
              <a:rPr lang="en-US" sz="2400" dirty="0"/>
            </a:br>
            <a:r>
              <a:rPr lang="en-US" sz="2400" dirty="0"/>
              <a:t>- tetanus (q 10 years), hepatitis B, influenza (annually)</a:t>
            </a:r>
            <a:br>
              <a:rPr lang="en-US" sz="2400" dirty="0"/>
            </a:br>
            <a:r>
              <a:rPr lang="en-US" sz="2400" dirty="0"/>
              <a:t>- childhood vaccine series should be boostered if you have a low titer</a:t>
            </a:r>
          </a:p>
        </p:txBody>
      </p:sp>
      <p:pic>
        <p:nvPicPr>
          <p:cNvPr id="7" name="Content Placeholder 6" descr="vaccine.gif"/>
          <p:cNvPicPr>
            <a:picLocks noGrp="1" noChangeAspect="1"/>
          </p:cNvPicPr>
          <p:nvPr>
            <p:ph idx="1"/>
          </p:nvPr>
        </p:nvPicPr>
        <p:blipFill>
          <a:blip r:embed="rId2" cstate="print"/>
          <a:stretch>
            <a:fillRect/>
          </a:stretch>
        </p:blipFill>
        <p:spPr>
          <a:xfrm>
            <a:off x="3048000" y="1828800"/>
            <a:ext cx="3886200" cy="3600450"/>
          </a:xfr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r>
              <a:rPr lang="en-US" sz="2800" dirty="0"/>
              <a:t>Read this article about wearing hospital scrubs outside the hospital environment.</a:t>
            </a:r>
            <a:br>
              <a:rPr lang="en-US" sz="2800" dirty="0"/>
            </a:br>
            <a:br>
              <a:rPr lang="en-US" sz="2800" dirty="0"/>
            </a:br>
            <a:r>
              <a:rPr lang="en-US" sz="2000" dirty="0">
                <a:hlinkClick r:id="rId2"/>
              </a:rPr>
              <a:t>http://online.wsj.com/article/SB123137245971962641.html</a:t>
            </a:r>
            <a:br>
              <a:rPr lang="en-US" sz="2000" dirty="0"/>
            </a:br>
            <a:endParaRPr lang="en-US" sz="2000" dirty="0"/>
          </a:p>
        </p:txBody>
      </p:sp>
    </p:spTree>
    <p:extLst>
      <p:ext uri="{BB962C8B-B14F-4D97-AF65-F5344CB8AC3E}">
        <p14:creationId xmlns:p14="http://schemas.microsoft.com/office/powerpoint/2010/main" val="370422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a:t>Flash pasteurized milk</a:t>
            </a:r>
          </a:p>
        </p:txBody>
      </p:sp>
      <p:pic>
        <p:nvPicPr>
          <p:cNvPr id="9" name="Content Placeholder 8" descr="milk.jpg"/>
          <p:cNvPicPr>
            <a:picLocks noGrp="1" noChangeAspect="1"/>
          </p:cNvPicPr>
          <p:nvPr>
            <p:ph sz="half" idx="2"/>
          </p:nvPr>
        </p:nvPicPr>
        <p:blipFill>
          <a:blip r:embed="rId2" cstate="print"/>
          <a:stretch>
            <a:fillRect/>
          </a:stretch>
        </p:blipFill>
        <p:spPr>
          <a:xfrm>
            <a:off x="457200" y="2209800"/>
            <a:ext cx="4040188" cy="3733800"/>
          </a:xfrm>
        </p:spPr>
      </p:pic>
      <p:sp>
        <p:nvSpPr>
          <p:cNvPr id="7" name="Text Placeholder 6"/>
          <p:cNvSpPr>
            <a:spLocks noGrp="1"/>
          </p:cNvSpPr>
          <p:nvPr>
            <p:ph type="body" sz="quarter" idx="3"/>
          </p:nvPr>
        </p:nvSpPr>
        <p:spPr/>
        <p:txBody>
          <a:bodyPr/>
          <a:lstStyle/>
          <a:p>
            <a:r>
              <a:rPr lang="en-US" dirty="0"/>
              <a:t>UHT pasteurized Parmalat®</a:t>
            </a:r>
          </a:p>
        </p:txBody>
      </p:sp>
      <p:pic>
        <p:nvPicPr>
          <p:cNvPr id="10" name="Content Placeholder 9" descr="WATERBOTTLE.jpg"/>
          <p:cNvPicPr>
            <a:picLocks noGrp="1" noChangeAspect="1"/>
          </p:cNvPicPr>
          <p:nvPr>
            <p:ph sz="quarter" idx="4"/>
          </p:nvPr>
        </p:nvPicPr>
        <p:blipFill>
          <a:blip r:embed="rId3" cstate="print"/>
          <a:stretch>
            <a:fillRect/>
          </a:stretch>
        </p:blipFill>
        <p:spPr>
          <a:xfrm>
            <a:off x="4702160" y="2217330"/>
            <a:ext cx="3927505" cy="3866377"/>
          </a:xfr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000" dirty="0"/>
              <a:t>LEARNING OBJECTIVES FOR PACKETS 3A and 3B</a:t>
            </a:r>
            <a:br>
              <a:rPr lang="en-US" sz="2000" dirty="0"/>
            </a:br>
            <a:br>
              <a:rPr lang="en-US" sz="2000" dirty="0"/>
            </a:br>
            <a:r>
              <a:rPr lang="en-US" sz="1800" dirty="0"/>
              <a:t>1.  Understand the effects of temperature, pH, water availability and oxygen on the growth of bacteria.  Be able to name types of bacteria by their affinity for different temperatures, pH levels, solute concentrations and oxygen requirements.</a:t>
            </a:r>
            <a:br>
              <a:rPr lang="en-US" sz="1800" dirty="0"/>
            </a:br>
            <a:r>
              <a:rPr lang="en-US" sz="1800" dirty="0"/>
              <a:t>2.  Explain the tests that can be used to determine a bacterial species affinity to different temperatures, pH levels, solute concentrations and oxygen requirements.</a:t>
            </a:r>
            <a:br>
              <a:rPr lang="en-US" sz="1800" dirty="0"/>
            </a:br>
            <a:r>
              <a:rPr lang="en-US" sz="1800" dirty="0"/>
              <a:t>3.  Be able to explain how bacteria get nutrients from their environment and the significance of obtaining the six major macronutrients found in living cells.</a:t>
            </a:r>
            <a:br>
              <a:rPr lang="en-US" sz="1800" dirty="0"/>
            </a:br>
            <a:r>
              <a:rPr lang="en-US" sz="1800" dirty="0"/>
              <a:t>4.  Be able to determine whether media is chemically defined or undefined and explain why agar is the ideal solidifying agent in solid microbiological media.</a:t>
            </a:r>
            <a:br>
              <a:rPr lang="en-US" sz="1800" dirty="0"/>
            </a:br>
            <a:r>
              <a:rPr lang="en-US" sz="1800" dirty="0"/>
              <a:t>5.  Know the purpose for using the various general purpose, enriched, selective and differential media in the notes.  Be able to give examples of each type of media as well as how and why each medium works to achieve its purpose.</a:t>
            </a:r>
            <a:br>
              <a:rPr lang="en-US" sz="1800" dirty="0"/>
            </a:br>
            <a:r>
              <a:rPr lang="en-US" sz="1800" dirty="0"/>
              <a:t>6.  Be able to draw a bacterial growth curve for bacteria being grown in a closed system and explain why the bacterial numbers change during each phase of the graph;  if given a culture of bacteria, be able to give several methods of keeping the bacteria alive for 6 months or more.</a:t>
            </a:r>
            <a:br>
              <a:rPr lang="en-US" sz="1800" dirty="0"/>
            </a:br>
            <a:r>
              <a:rPr lang="en-US" sz="1800" dirty="0"/>
              <a:t>7.  Be conversant about how enzymes work in living systems.</a:t>
            </a:r>
            <a:br>
              <a:rPr lang="en-US" sz="1800" dirty="0"/>
            </a:br>
            <a:endParaRPr lang="en-US" sz="2000" dirty="0"/>
          </a:p>
        </p:txBody>
      </p:sp>
    </p:spTree>
    <p:extLst>
      <p:ext uri="{BB962C8B-B14F-4D97-AF65-F5344CB8AC3E}">
        <p14:creationId xmlns:p14="http://schemas.microsoft.com/office/powerpoint/2010/main" val="21234897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1800" dirty="0"/>
              <a:t>8.  Be able to give a simple explanation of how and when photosynthesis occurs to produce oxygen; compare and contrast oxygenic and anoxygenic photosynthesis.</a:t>
            </a:r>
            <a:br>
              <a:rPr lang="en-US" sz="1800" dirty="0"/>
            </a:br>
            <a:r>
              <a:rPr lang="en-US" sz="1800" dirty="0"/>
              <a:t>9.  Be able to give the three steps of aerobic cell respiration and locate where each step occurs in prokaryotic vs. eukaryotic cells.  Be able to account for the 38 ATP molecules that are produced during these reactions in prokaryotes.  Explain the reason that the average bacterium can get more ATP from a molecule of glucose than you can.</a:t>
            </a:r>
            <a:br>
              <a:rPr lang="en-US" sz="1800" dirty="0"/>
            </a:br>
            <a:r>
              <a:rPr lang="en-US" sz="1800" dirty="0"/>
              <a:t>10.  Compare and contrast aerobic cell respiration with ethyl alcohol and lactic acid fermentation.</a:t>
            </a:r>
            <a:br>
              <a:rPr lang="en-US" sz="1800" dirty="0"/>
            </a:br>
            <a:r>
              <a:rPr lang="en-US" sz="1800" dirty="0"/>
              <a:t>11.  Compare and contrast the terms antiseptic, disinfectant, sanitation and sterilization.</a:t>
            </a:r>
            <a:br>
              <a:rPr lang="en-US" sz="1800" dirty="0"/>
            </a:br>
            <a:r>
              <a:rPr lang="en-US" sz="1800" dirty="0"/>
              <a:t>12.  Explain how some forms of heat can be used to sterilize while other forms cannot.</a:t>
            </a:r>
            <a:br>
              <a:rPr lang="en-US" sz="1800" dirty="0"/>
            </a:br>
            <a:r>
              <a:rPr lang="en-US" sz="1800" dirty="0"/>
              <a:t>13.  Be able to describe how pasteurization is done, why it is done and give examples of foods that are pasteurized besides milk and dairy products.</a:t>
            </a:r>
            <a:br>
              <a:rPr lang="en-US" sz="1800" dirty="0"/>
            </a:br>
            <a:r>
              <a:rPr lang="en-US" sz="1800" dirty="0"/>
              <a:t>14.  Explain why cold temperatures are bacteriostatic but not typically bacteriocidal.</a:t>
            </a:r>
            <a:br>
              <a:rPr lang="en-US" sz="1800" dirty="0"/>
            </a:br>
            <a:r>
              <a:rPr lang="en-US" sz="1800" dirty="0"/>
              <a:t>15.  Compare and contrast the usefulness of desiccation, lyophilization, the use of salt and sugar as preservatives, cavitation, filters and various types of radiation in sterilization.</a:t>
            </a:r>
            <a:br>
              <a:rPr lang="en-US" sz="1800" dirty="0"/>
            </a:br>
            <a:r>
              <a:rPr lang="en-US" sz="1800" dirty="0"/>
              <a:t>16.  Explain the difference between food poisoning and food spoilage; explain the difference between food poisoning intoxications vs. infections.</a:t>
            </a:r>
          </a:p>
        </p:txBody>
      </p:sp>
    </p:spTree>
    <p:extLst>
      <p:ext uri="{BB962C8B-B14F-4D97-AF65-F5344CB8AC3E}">
        <p14:creationId xmlns:p14="http://schemas.microsoft.com/office/powerpoint/2010/main" val="2511484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1800" dirty="0"/>
              <a:t>17.  Be familiar with the array of chemicals used to preserve food from spoiling.</a:t>
            </a:r>
            <a:br>
              <a:rPr lang="en-US" sz="1800" dirty="0"/>
            </a:br>
            <a:r>
              <a:rPr lang="en-US" sz="1800" dirty="0"/>
              <a:t>18.  Compare and contrast food poisoning due to </a:t>
            </a:r>
            <a:r>
              <a:rPr lang="en-US" sz="1800" i="1" dirty="0"/>
              <a:t>Staphylococcus aureus, Clostridium botulinum, Salmonella enterica, Campylobacter jejuni, Shigella</a:t>
            </a:r>
            <a:r>
              <a:rPr lang="en-US" sz="1800" dirty="0"/>
              <a:t>, spp., </a:t>
            </a:r>
            <a:r>
              <a:rPr lang="en-US" sz="1800" i="1" dirty="0"/>
              <a:t>Listeria monocytogenes, E. coli </a:t>
            </a:r>
            <a:r>
              <a:rPr lang="en-US" sz="1800" dirty="0"/>
              <a:t>strain O157:H7, </a:t>
            </a:r>
            <a:r>
              <a:rPr lang="en-US" sz="1800" i="1" dirty="0"/>
              <a:t>Bacillus cereus, Vibrio </a:t>
            </a:r>
            <a:r>
              <a:rPr lang="en-US" sz="1800" dirty="0"/>
              <a:t>spp., and noroviruses.</a:t>
            </a:r>
            <a:br>
              <a:rPr lang="en-US" sz="1800" dirty="0"/>
            </a:br>
            <a:r>
              <a:rPr lang="en-US" sz="1800" dirty="0"/>
              <a:t>19.  Be able to teach others how to prevent food poisoning in the home.</a:t>
            </a:r>
            <a:br>
              <a:rPr lang="en-US" sz="1800" dirty="0"/>
            </a:br>
            <a:r>
              <a:rPr lang="en-US" sz="1800" dirty="0"/>
              <a:t>20.  Give examples and compare and contrast the uses of phenol compounds, alcohols, halogens, heavy metals, detergents, quats, aldehydes, peroxygens, dyes, acids, alkalines, and ethylene and propylene oxide gases.</a:t>
            </a:r>
            <a:br>
              <a:rPr lang="en-US" sz="1800" dirty="0"/>
            </a:br>
            <a:r>
              <a:rPr lang="en-US" sz="1800" dirty="0"/>
              <a:t>21.  Explain what is meant by selective toxicity and tell about the early history of chemotherapeutic agents in curing infectious disease.</a:t>
            </a:r>
            <a:br>
              <a:rPr lang="en-US" sz="1800" dirty="0"/>
            </a:br>
            <a:r>
              <a:rPr lang="en-US" sz="1800" dirty="0"/>
              <a:t>22.  Explain why we have an antibiotic drug dilemma; know about common antibiotic resistant bacteria in hospitals.  Explain how bacteria become antibiotic resistant , how we can help solve the problem and how do we select and administer the appropriate antibiotic for each patient’s individual infection.</a:t>
            </a:r>
            <a:br>
              <a:rPr lang="en-US" sz="1800" dirty="0"/>
            </a:br>
            <a:r>
              <a:rPr lang="en-US" sz="1800" dirty="0"/>
              <a:t>23.  Know the general ways in which antibiotics kill bacteria and why antibiotics aren’t useful in treating viral infections.</a:t>
            </a:r>
            <a:br>
              <a:rPr lang="en-US" sz="1800" dirty="0"/>
            </a:br>
            <a:r>
              <a:rPr lang="en-US" sz="1800" dirty="0"/>
              <a:t>24.  Be familiar with the potential sources of nosocomial infections in hospitals.  </a:t>
            </a:r>
            <a:br>
              <a:rPr lang="en-US" sz="1800" dirty="0"/>
            </a:br>
            <a:r>
              <a:rPr lang="en-US" sz="1800" dirty="0"/>
              <a:t>25.  Explain how nosocomial infections can be minimized in hospitals.</a:t>
            </a:r>
            <a:br>
              <a:rPr lang="en-US" sz="1800" dirty="0"/>
            </a:br>
            <a:r>
              <a:rPr lang="en-US" sz="1800" dirty="0"/>
              <a:t>26.  Explain the universal precautions you will be taking to prevent getting infections while working in a hospital.</a:t>
            </a:r>
          </a:p>
        </p:txBody>
      </p:sp>
    </p:spTree>
    <p:extLst>
      <p:ext uri="{BB962C8B-B14F-4D97-AF65-F5344CB8AC3E}">
        <p14:creationId xmlns:p14="http://schemas.microsoft.com/office/powerpoint/2010/main" val="411594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Fruit juices, like orange juice and apple juice, should always be pasteurized if you buy them from a store.</a:t>
            </a:r>
          </a:p>
        </p:txBody>
      </p:sp>
      <p:sp>
        <p:nvSpPr>
          <p:cNvPr id="3" name="Text Placeholder 2"/>
          <p:cNvSpPr>
            <a:spLocks noGrp="1"/>
          </p:cNvSpPr>
          <p:nvPr>
            <p:ph type="body" idx="1"/>
          </p:nvPr>
        </p:nvSpPr>
        <p:spPr/>
        <p:txBody>
          <a:bodyPr/>
          <a:lstStyle/>
          <a:p>
            <a:endParaRPr lang="en-US"/>
          </a:p>
        </p:txBody>
      </p:sp>
      <p:pic>
        <p:nvPicPr>
          <p:cNvPr id="7" name="Content Placeholder 6" descr="orange juice.jpg"/>
          <p:cNvPicPr>
            <a:picLocks noGrp="1" noChangeAspect="1"/>
          </p:cNvPicPr>
          <p:nvPr>
            <p:ph sz="half" idx="2"/>
          </p:nvPr>
        </p:nvPicPr>
        <p:blipFill>
          <a:blip r:embed="rId2" cstate="print"/>
          <a:stretch>
            <a:fillRect/>
          </a:stretch>
        </p:blipFill>
        <p:spPr>
          <a:xfrm>
            <a:off x="838200" y="1905000"/>
            <a:ext cx="3276600" cy="3733799"/>
          </a:xfrm>
        </p:spPr>
      </p:pic>
      <p:sp>
        <p:nvSpPr>
          <p:cNvPr id="5" name="Text Placeholder 4"/>
          <p:cNvSpPr>
            <a:spLocks noGrp="1"/>
          </p:cNvSpPr>
          <p:nvPr>
            <p:ph type="body" sz="quarter" idx="3"/>
          </p:nvPr>
        </p:nvSpPr>
        <p:spPr/>
        <p:txBody>
          <a:bodyPr/>
          <a:lstStyle/>
          <a:p>
            <a:endParaRPr lang="en-US"/>
          </a:p>
        </p:txBody>
      </p:sp>
      <p:pic>
        <p:nvPicPr>
          <p:cNvPr id="8" name="Content Placeholder 7" descr="apple-juice.jpg"/>
          <p:cNvPicPr>
            <a:picLocks noGrp="1" noChangeAspect="1"/>
          </p:cNvPicPr>
          <p:nvPr>
            <p:ph sz="quarter" idx="4"/>
          </p:nvPr>
        </p:nvPicPr>
        <p:blipFill>
          <a:blip r:embed="rId3" cstate="print"/>
          <a:stretch>
            <a:fillRect/>
          </a:stretch>
        </p:blipFill>
        <p:spPr>
          <a:xfrm>
            <a:off x="4572000" y="1752600"/>
            <a:ext cx="3810000" cy="38227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Pasteurized eggs</a:t>
            </a:r>
          </a:p>
        </p:txBody>
      </p:sp>
      <p:sp>
        <p:nvSpPr>
          <p:cNvPr id="3" name="Text Placeholder 2"/>
          <p:cNvSpPr>
            <a:spLocks noGrp="1"/>
          </p:cNvSpPr>
          <p:nvPr>
            <p:ph type="body" idx="1"/>
          </p:nvPr>
        </p:nvSpPr>
        <p:spPr/>
        <p:txBody>
          <a:bodyPr/>
          <a:lstStyle/>
          <a:p>
            <a:endParaRPr lang="en-US"/>
          </a:p>
        </p:txBody>
      </p:sp>
      <p:pic>
        <p:nvPicPr>
          <p:cNvPr id="7" name="Content Placeholder 6" descr="foodservice-pasteurized-eggs.jpg"/>
          <p:cNvPicPr>
            <a:picLocks noGrp="1" noChangeAspect="1"/>
          </p:cNvPicPr>
          <p:nvPr>
            <p:ph sz="half" idx="2"/>
          </p:nvPr>
        </p:nvPicPr>
        <p:blipFill>
          <a:blip r:embed="rId2" cstate="print"/>
          <a:stretch>
            <a:fillRect/>
          </a:stretch>
        </p:blipFill>
        <p:spPr>
          <a:xfrm>
            <a:off x="914400" y="1905000"/>
            <a:ext cx="3276600" cy="3505200"/>
          </a:xfrm>
        </p:spPr>
      </p:pic>
      <p:sp>
        <p:nvSpPr>
          <p:cNvPr id="5" name="Text Placeholder 4"/>
          <p:cNvSpPr>
            <a:spLocks noGrp="1"/>
          </p:cNvSpPr>
          <p:nvPr>
            <p:ph type="body" sz="quarter" idx="3"/>
          </p:nvPr>
        </p:nvSpPr>
        <p:spPr/>
        <p:txBody>
          <a:bodyPr/>
          <a:lstStyle/>
          <a:p>
            <a:endParaRPr lang="en-US"/>
          </a:p>
        </p:txBody>
      </p:sp>
      <p:pic>
        <p:nvPicPr>
          <p:cNvPr id="8" name="Content Placeholder 7" descr="egg-beaters.jpg"/>
          <p:cNvPicPr>
            <a:picLocks noGrp="1" noChangeAspect="1"/>
          </p:cNvPicPr>
          <p:nvPr>
            <p:ph sz="quarter" idx="4"/>
          </p:nvPr>
        </p:nvPicPr>
        <p:blipFill>
          <a:blip r:embed="rId3" cstate="print"/>
          <a:stretch>
            <a:fillRect/>
          </a:stretch>
        </p:blipFill>
        <p:spPr>
          <a:xfrm>
            <a:off x="5334000" y="1828800"/>
            <a:ext cx="2502482" cy="39512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92500" lnSpcReduction="20000"/>
          </a:bodyPr>
          <a:lstStyle/>
          <a:p>
            <a:r>
              <a:rPr lang="en-US" dirty="0"/>
              <a:t>Bottled water may be pasteurized</a:t>
            </a:r>
          </a:p>
        </p:txBody>
      </p:sp>
      <p:pic>
        <p:nvPicPr>
          <p:cNvPr id="7" name="Content Placeholder 6" descr="WATERBOTTLE.jpg"/>
          <p:cNvPicPr>
            <a:picLocks noGrp="1" noChangeAspect="1"/>
          </p:cNvPicPr>
          <p:nvPr>
            <p:ph sz="half" idx="2"/>
          </p:nvPr>
        </p:nvPicPr>
        <p:blipFill>
          <a:blip r:embed="rId2" cstate="print"/>
          <a:stretch>
            <a:fillRect/>
          </a:stretch>
        </p:blipFill>
        <p:spPr>
          <a:xfrm>
            <a:off x="457200" y="2218089"/>
            <a:ext cx="4040188" cy="3864859"/>
          </a:xfrm>
        </p:spPr>
      </p:pic>
      <p:sp>
        <p:nvSpPr>
          <p:cNvPr id="5" name="Text Placeholder 4"/>
          <p:cNvSpPr>
            <a:spLocks noGrp="1"/>
          </p:cNvSpPr>
          <p:nvPr>
            <p:ph type="body" sz="quarter" idx="3"/>
          </p:nvPr>
        </p:nvSpPr>
        <p:spPr/>
        <p:txBody>
          <a:bodyPr>
            <a:normAutofit fontScale="92500" lnSpcReduction="20000"/>
          </a:bodyPr>
          <a:lstStyle/>
          <a:p>
            <a:r>
              <a:rPr lang="en-US" dirty="0"/>
              <a:t>Beer and wine is often pasteurized</a:t>
            </a:r>
          </a:p>
        </p:txBody>
      </p:sp>
      <p:pic>
        <p:nvPicPr>
          <p:cNvPr id="8" name="Content Placeholder 7" descr="juice.jpg"/>
          <p:cNvPicPr>
            <a:picLocks noGrp="1" noChangeAspect="1"/>
          </p:cNvPicPr>
          <p:nvPr>
            <p:ph sz="quarter" idx="4"/>
          </p:nvPr>
        </p:nvPicPr>
        <p:blipFill>
          <a:blip r:embed="rId3" cstate="print"/>
          <a:stretch>
            <a:fillRect/>
          </a:stretch>
        </p:blipFill>
        <p:spPr>
          <a:xfrm>
            <a:off x="4800600" y="2209800"/>
            <a:ext cx="3657600" cy="3657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800" dirty="0">
                <a:solidFill>
                  <a:srgbClr val="00B050"/>
                </a:solidFill>
              </a:rPr>
              <a:t>SEPSIS </a:t>
            </a:r>
            <a:r>
              <a:rPr lang="en-US" sz="2800" dirty="0"/>
              <a:t>= bacterial contamination</a:t>
            </a:r>
            <a:br>
              <a:rPr lang="en-US" sz="2800" dirty="0"/>
            </a:br>
            <a:br>
              <a:rPr lang="en-US" sz="2800" dirty="0"/>
            </a:br>
            <a:r>
              <a:rPr lang="en-US" sz="2800" dirty="0">
                <a:solidFill>
                  <a:srgbClr val="FF0000"/>
                </a:solidFill>
              </a:rPr>
              <a:t>STERILIZATION</a:t>
            </a:r>
            <a:r>
              <a:rPr lang="en-US" sz="2800" dirty="0"/>
              <a:t> = the complete elimination of all 				microorganisms and their 				endospores</a:t>
            </a:r>
            <a:br>
              <a:rPr lang="en-US" sz="2800" dirty="0"/>
            </a:br>
            <a:r>
              <a:rPr lang="en-US" sz="2800" dirty="0"/>
              <a:t>	</a:t>
            </a:r>
            <a:r>
              <a:rPr lang="en-US" sz="2400" dirty="0"/>
              <a:t>- complete sterilization is best achieved using an 			</a:t>
            </a:r>
            <a:r>
              <a:rPr lang="en-US" sz="2400" dirty="0">
                <a:solidFill>
                  <a:srgbClr val="FF0000"/>
                </a:solidFill>
              </a:rPr>
              <a:t>autoclave</a:t>
            </a:r>
            <a:br>
              <a:rPr lang="en-US" sz="2400" dirty="0"/>
            </a:br>
            <a:r>
              <a:rPr lang="en-US" sz="2400" dirty="0"/>
              <a:t>	- 121°C at 15 p.s.i. of steam for 10-15 minutes, or more 		depending on batch size and organic content of 		the media</a:t>
            </a:r>
            <a:br>
              <a:rPr lang="en-US" sz="2400" dirty="0"/>
            </a:br>
            <a:r>
              <a:rPr lang="en-US" sz="2400" dirty="0"/>
              <a:t>	- the temperature and not the pressure destroy the 		endospores</a:t>
            </a:r>
            <a:br>
              <a:rPr lang="en-US" sz="2400" dirty="0"/>
            </a:br>
            <a:r>
              <a:rPr lang="en-US" sz="2400" dirty="0"/>
              <a:t>	- </a:t>
            </a:r>
            <a:r>
              <a:rPr lang="en-US" sz="2400" dirty="0">
                <a:solidFill>
                  <a:srgbClr val="FF0000"/>
                </a:solidFill>
              </a:rPr>
              <a:t>incineration</a:t>
            </a:r>
            <a:r>
              <a:rPr lang="en-US" sz="2400" dirty="0"/>
              <a:t> and other methods (which we will explore) 		can also be used to achieve sterility</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592762"/>
          </a:xfrm>
        </p:spPr>
        <p:txBody>
          <a:bodyPr>
            <a:normAutofit/>
          </a:bodyPr>
          <a:lstStyle/>
          <a:p>
            <a:pPr algn="l"/>
            <a:r>
              <a:rPr lang="en-US" sz="2800" dirty="0"/>
              <a:t>2. COLD</a:t>
            </a:r>
            <a:br>
              <a:rPr lang="en-US" sz="2800" dirty="0"/>
            </a:br>
            <a:r>
              <a:rPr lang="en-US" sz="2800" dirty="0"/>
              <a:t>	- cold temperatures are usually bacteriostatic,</a:t>
            </a:r>
            <a:br>
              <a:rPr lang="en-US" sz="2800" dirty="0"/>
            </a:br>
            <a:r>
              <a:rPr lang="en-US" sz="2800" dirty="0"/>
              <a:t>		not bacteriocidal</a:t>
            </a:r>
            <a:br>
              <a:rPr lang="en-US" sz="2800" dirty="0"/>
            </a:br>
            <a:r>
              <a:rPr lang="en-US" sz="2800" dirty="0"/>
              <a:t>	- “cold sterile” packs should be looked at 			carefully before they are thought of as a 		way to truly sterilize instruments</a:t>
            </a:r>
            <a:br>
              <a:rPr lang="en-US" sz="2800" dirty="0"/>
            </a:b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Most microbes do not die in the cold environments.</a:t>
            </a:r>
          </a:p>
        </p:txBody>
      </p:sp>
      <p:pic>
        <p:nvPicPr>
          <p:cNvPr id="8" name="Content Placeholder 7" descr="fridge.jpg"/>
          <p:cNvPicPr>
            <a:picLocks noGrp="1" noChangeAspect="1"/>
          </p:cNvPicPr>
          <p:nvPr>
            <p:ph idx="1"/>
          </p:nvPr>
        </p:nvPicPr>
        <p:blipFill>
          <a:blip r:embed="rId2" cstate="print"/>
          <a:stretch>
            <a:fillRect/>
          </a:stretch>
        </p:blipFill>
        <p:spPr>
          <a:xfrm>
            <a:off x="2667000" y="1958181"/>
            <a:ext cx="3810000" cy="3810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Be wary of instruments “sterilized” in a cold sterilizing system.</a:t>
            </a:r>
          </a:p>
        </p:txBody>
      </p:sp>
      <p:pic>
        <p:nvPicPr>
          <p:cNvPr id="6" name="Content Placeholder 5" descr="cold sterile.gif"/>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3. DESICCATION</a:t>
            </a:r>
            <a:br>
              <a:rPr lang="en-US" sz="2800" dirty="0"/>
            </a:br>
            <a:r>
              <a:rPr lang="en-US" sz="2800" dirty="0"/>
              <a:t>	- some organisms can persist, but not grow, </a:t>
            </a:r>
            <a:br>
              <a:rPr lang="en-US" sz="2800" dirty="0"/>
            </a:br>
            <a:r>
              <a:rPr lang="en-US" sz="2800" dirty="0"/>
              <a:t>		without water</a:t>
            </a:r>
            <a:br>
              <a:rPr lang="en-US" sz="2800" dirty="0"/>
            </a:br>
            <a:r>
              <a:rPr lang="en-US" sz="2800" dirty="0"/>
              <a:t>	- viruses and endospores are often resistant to</a:t>
            </a:r>
            <a:br>
              <a:rPr lang="en-US" sz="2800" dirty="0"/>
            </a:br>
            <a:r>
              <a:rPr lang="en-US" sz="2800" dirty="0"/>
              <a:t> 		the effects of desiccation (drying out)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Many people use a desiccator to make dried foods.</a:t>
            </a:r>
          </a:p>
        </p:txBody>
      </p:sp>
      <p:pic>
        <p:nvPicPr>
          <p:cNvPr id="5" name="Content Placeholder 4" descr="desicaator.jpg"/>
          <p:cNvPicPr>
            <a:picLocks noGrp="1" noChangeAspect="1"/>
          </p:cNvPicPr>
          <p:nvPr>
            <p:ph idx="1"/>
          </p:nvPr>
        </p:nvPicPr>
        <p:blipFill>
          <a:blip r:embed="rId2" cstate="print"/>
          <a:stretch>
            <a:fillRect/>
          </a:stretch>
        </p:blipFill>
        <p:spPr>
          <a:xfrm>
            <a:off x="2438400" y="1905000"/>
            <a:ext cx="3505200" cy="358139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normAutofit/>
          </a:bodyPr>
          <a:lstStyle/>
          <a:p>
            <a:pPr algn="l"/>
            <a:r>
              <a:rPr lang="en-US" sz="2800" dirty="0"/>
              <a:t>4. LYOPHILIZATION</a:t>
            </a:r>
            <a:br>
              <a:rPr lang="en-US" sz="2800" dirty="0"/>
            </a:br>
            <a:r>
              <a:rPr lang="en-US" sz="2800" dirty="0"/>
              <a:t>	- “freeze-drying”</a:t>
            </a:r>
            <a:br>
              <a:rPr lang="en-US" sz="2800" dirty="0"/>
            </a:br>
            <a:r>
              <a:rPr lang="en-US" sz="2800" dirty="0"/>
              <a:t>	- this is not a sterilizing technique</a:t>
            </a:r>
          </a:p>
        </p:txBody>
      </p:sp>
      <p:sp>
        <p:nvSpPr>
          <p:cNvPr id="5" name="Text Placeholder 4"/>
          <p:cNvSpPr>
            <a:spLocks noGrp="1"/>
          </p:cNvSpPr>
          <p:nvPr>
            <p:ph type="body" idx="1"/>
          </p:nvPr>
        </p:nvSpPr>
        <p:spPr>
          <a:xfrm>
            <a:off x="457200" y="1752601"/>
            <a:ext cx="4040188" cy="533400"/>
          </a:xfrm>
        </p:spPr>
        <p:txBody>
          <a:bodyPr>
            <a:normAutofit/>
          </a:bodyPr>
          <a:lstStyle/>
          <a:p>
            <a:r>
              <a:rPr lang="en-US" dirty="0"/>
              <a:t>Many foods are lyophilized</a:t>
            </a:r>
          </a:p>
        </p:txBody>
      </p:sp>
      <p:pic>
        <p:nvPicPr>
          <p:cNvPr id="9" name="Content Placeholder 8" descr="lyophilized food.jpg"/>
          <p:cNvPicPr>
            <a:picLocks noGrp="1" noChangeAspect="1"/>
          </p:cNvPicPr>
          <p:nvPr>
            <p:ph sz="half" idx="2"/>
          </p:nvPr>
        </p:nvPicPr>
        <p:blipFill>
          <a:blip r:embed="rId2" cstate="print"/>
          <a:stretch>
            <a:fillRect/>
          </a:stretch>
        </p:blipFill>
        <p:spPr>
          <a:xfrm>
            <a:off x="501650" y="2590799"/>
            <a:ext cx="3951288" cy="3535363"/>
          </a:xfrm>
        </p:spPr>
      </p:pic>
      <p:sp>
        <p:nvSpPr>
          <p:cNvPr id="7" name="Text Placeholder 6"/>
          <p:cNvSpPr>
            <a:spLocks noGrp="1"/>
          </p:cNvSpPr>
          <p:nvPr>
            <p:ph type="body" sz="quarter" idx="3"/>
          </p:nvPr>
        </p:nvSpPr>
        <p:spPr>
          <a:xfrm>
            <a:off x="4645025" y="1535112"/>
            <a:ext cx="4041775" cy="1055687"/>
          </a:xfrm>
        </p:spPr>
        <p:txBody>
          <a:bodyPr>
            <a:normAutofit/>
          </a:bodyPr>
          <a:lstStyle/>
          <a:p>
            <a:r>
              <a:rPr lang="en-US" dirty="0"/>
              <a:t>Vaccines are commonly lyophilized</a:t>
            </a:r>
          </a:p>
        </p:txBody>
      </p:sp>
      <p:pic>
        <p:nvPicPr>
          <p:cNvPr id="10" name="Content Placeholder 9" descr="lyophilized vaccines.jpg"/>
          <p:cNvPicPr>
            <a:picLocks noGrp="1" noChangeAspect="1"/>
          </p:cNvPicPr>
          <p:nvPr>
            <p:ph sz="quarter" idx="4"/>
          </p:nvPr>
        </p:nvPicPr>
        <p:blipFill>
          <a:blip r:embed="rId3" cstate="print"/>
          <a:stretch>
            <a:fillRect/>
          </a:stretch>
        </p:blipFill>
        <p:spPr>
          <a:xfrm>
            <a:off x="5334000" y="2743200"/>
            <a:ext cx="1943100" cy="329803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400" dirty="0"/>
              <a:t>Children often love the freeze dried foods that astronauts eat.</a:t>
            </a:r>
          </a:p>
        </p:txBody>
      </p:sp>
      <p:sp>
        <p:nvSpPr>
          <p:cNvPr id="11" name="Text Placeholder 10"/>
          <p:cNvSpPr>
            <a:spLocks noGrp="1"/>
          </p:cNvSpPr>
          <p:nvPr>
            <p:ph type="body" idx="1"/>
          </p:nvPr>
        </p:nvSpPr>
        <p:spPr/>
        <p:txBody>
          <a:bodyPr/>
          <a:lstStyle/>
          <a:p>
            <a:endParaRPr lang="en-US"/>
          </a:p>
        </p:txBody>
      </p:sp>
      <p:pic>
        <p:nvPicPr>
          <p:cNvPr id="9" name="Content Placeholder 8" descr="astronaut_strawberries_p.gif"/>
          <p:cNvPicPr>
            <a:picLocks noGrp="1" noChangeAspect="1"/>
          </p:cNvPicPr>
          <p:nvPr>
            <p:ph sz="half" idx="2"/>
          </p:nvPr>
        </p:nvPicPr>
        <p:blipFill>
          <a:blip r:embed="rId2" cstate="print"/>
          <a:stretch>
            <a:fillRect/>
          </a:stretch>
        </p:blipFill>
        <p:spPr>
          <a:xfrm>
            <a:off x="990600" y="1676400"/>
            <a:ext cx="2695575" cy="3667125"/>
          </a:xfrm>
        </p:spPr>
      </p:pic>
      <p:sp>
        <p:nvSpPr>
          <p:cNvPr id="12" name="Text Placeholder 11"/>
          <p:cNvSpPr>
            <a:spLocks noGrp="1"/>
          </p:cNvSpPr>
          <p:nvPr>
            <p:ph type="body" sz="quarter" idx="3"/>
          </p:nvPr>
        </p:nvSpPr>
        <p:spPr/>
        <p:txBody>
          <a:bodyPr/>
          <a:lstStyle/>
          <a:p>
            <a:endParaRPr lang="en-US"/>
          </a:p>
        </p:txBody>
      </p:sp>
      <p:pic>
        <p:nvPicPr>
          <p:cNvPr id="14" name="Content Placeholder 13" descr="freeze dry ice cream.jpg"/>
          <p:cNvPicPr>
            <a:picLocks noGrp="1" noChangeAspect="1"/>
          </p:cNvPicPr>
          <p:nvPr>
            <p:ph sz="quarter" idx="4"/>
          </p:nvPr>
        </p:nvPicPr>
        <p:blipFill>
          <a:blip r:embed="rId3" cstate="print"/>
          <a:stretch>
            <a:fillRect/>
          </a:stretch>
        </p:blipFill>
        <p:spPr>
          <a:xfrm>
            <a:off x="4572000" y="1676400"/>
            <a:ext cx="4041775" cy="346538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pPr algn="l"/>
            <a:r>
              <a:rPr lang="en-US" sz="2800" dirty="0"/>
              <a:t>5. OSMOTIC PRESSURE</a:t>
            </a:r>
            <a:br>
              <a:rPr lang="en-US" sz="2800" dirty="0"/>
            </a:br>
            <a:r>
              <a:rPr lang="en-US" sz="2800" dirty="0"/>
              <a:t>	- plasmolysis occurs to bacteria that are put in a 		hypertonic solution (high salt or sugar 		solutions, for example)</a:t>
            </a:r>
            <a:br>
              <a:rPr lang="en-US" sz="2800" dirty="0"/>
            </a:br>
            <a:r>
              <a:rPr lang="en-US" sz="2800" dirty="0"/>
              <a:t>	- molds and yeast are more likely to grow in high 		sugar solutions than are bacteria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Do you worry about food poisoning from these high osmotic content foods?</a:t>
            </a:r>
          </a:p>
        </p:txBody>
      </p:sp>
      <p:sp>
        <p:nvSpPr>
          <p:cNvPr id="4" name="Text Placeholder 3"/>
          <p:cNvSpPr>
            <a:spLocks noGrp="1"/>
          </p:cNvSpPr>
          <p:nvPr>
            <p:ph type="body" idx="1"/>
          </p:nvPr>
        </p:nvSpPr>
        <p:spPr/>
        <p:txBody>
          <a:bodyPr/>
          <a:lstStyle/>
          <a:p>
            <a:r>
              <a:rPr lang="en-US" dirty="0"/>
              <a:t>Mustard</a:t>
            </a:r>
          </a:p>
        </p:txBody>
      </p:sp>
      <p:pic>
        <p:nvPicPr>
          <p:cNvPr id="8" name="Content Placeholder 7" descr="mustard.jpg"/>
          <p:cNvPicPr>
            <a:picLocks noGrp="1" noChangeAspect="1"/>
          </p:cNvPicPr>
          <p:nvPr>
            <p:ph sz="half" idx="2"/>
          </p:nvPr>
        </p:nvPicPr>
        <p:blipFill>
          <a:blip r:embed="rId2" cstate="print"/>
          <a:stretch>
            <a:fillRect/>
          </a:stretch>
        </p:blipFill>
        <p:spPr>
          <a:xfrm>
            <a:off x="304800" y="2209800"/>
            <a:ext cx="2590800" cy="2971800"/>
          </a:xfrm>
        </p:spPr>
      </p:pic>
      <p:sp>
        <p:nvSpPr>
          <p:cNvPr id="6" name="Text Placeholder 5"/>
          <p:cNvSpPr>
            <a:spLocks noGrp="1"/>
          </p:cNvSpPr>
          <p:nvPr>
            <p:ph type="body" sz="quarter" idx="3"/>
          </p:nvPr>
        </p:nvSpPr>
        <p:spPr/>
        <p:txBody>
          <a:bodyPr/>
          <a:lstStyle/>
          <a:p>
            <a:r>
              <a:rPr lang="en-US" dirty="0"/>
              <a:t>Ketchup</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19600" y="2362200"/>
            <a:ext cx="3328416" cy="249631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Do you worry about food poisoning from these high sugar content foods?</a:t>
            </a:r>
          </a:p>
        </p:txBody>
      </p:sp>
      <p:sp>
        <p:nvSpPr>
          <p:cNvPr id="3" name="Text Placeholder 2"/>
          <p:cNvSpPr>
            <a:spLocks noGrp="1"/>
          </p:cNvSpPr>
          <p:nvPr>
            <p:ph type="body" idx="1"/>
          </p:nvPr>
        </p:nvSpPr>
        <p:spPr/>
        <p:txBody>
          <a:bodyPr/>
          <a:lstStyle/>
          <a:p>
            <a:r>
              <a:rPr lang="en-US" dirty="0"/>
              <a:t>Jelly </a:t>
            </a:r>
            <a:r>
              <a:rPr lang="en-US"/>
              <a:t>and Jam</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2438400"/>
            <a:ext cx="3124200" cy="2893594"/>
          </a:xfrm>
        </p:spPr>
      </p:pic>
      <p:sp>
        <p:nvSpPr>
          <p:cNvPr id="5" name="Text Placeholder 4"/>
          <p:cNvSpPr>
            <a:spLocks noGrp="1"/>
          </p:cNvSpPr>
          <p:nvPr>
            <p:ph type="body" sz="quarter" idx="3"/>
          </p:nvPr>
        </p:nvSpPr>
        <p:spPr/>
        <p:txBody>
          <a:bodyPr/>
          <a:lstStyle/>
          <a:p>
            <a:r>
              <a:rPr lang="en-US" dirty="0"/>
              <a:t>Jelly beans</a:t>
            </a:r>
          </a:p>
        </p:txBody>
      </p:sp>
      <p:pic>
        <p:nvPicPr>
          <p:cNvPr id="8" name="Content Placeholder 7" descr="jellybeans.jpg"/>
          <p:cNvPicPr>
            <a:picLocks noGrp="1" noChangeAspect="1"/>
          </p:cNvPicPr>
          <p:nvPr>
            <p:ph sz="quarter" idx="4"/>
          </p:nvPr>
        </p:nvPicPr>
        <p:blipFill>
          <a:blip r:embed="rId3" cstate="print"/>
          <a:stretch>
            <a:fillRect/>
          </a:stretch>
        </p:blipFill>
        <p:spPr>
          <a:xfrm>
            <a:off x="5105400" y="2438400"/>
            <a:ext cx="2743200" cy="2971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idx="1"/>
          </p:nvPr>
        </p:nvSpPr>
        <p:spPr>
          <a:xfrm>
            <a:off x="457200" y="1066800"/>
            <a:ext cx="4040188" cy="990600"/>
          </a:xfrm>
        </p:spPr>
        <p:txBody>
          <a:bodyPr/>
          <a:lstStyle/>
          <a:p>
            <a:r>
              <a:rPr lang="en-US" dirty="0">
                <a:solidFill>
                  <a:srgbClr val="FF0000"/>
                </a:solidFill>
              </a:rPr>
              <a:t>Autoclaves</a:t>
            </a:r>
            <a:r>
              <a:rPr lang="en-US" dirty="0"/>
              <a:t> vary in size</a:t>
            </a:r>
          </a:p>
          <a:p>
            <a:endParaRPr lang="en-US" dirty="0"/>
          </a:p>
        </p:txBody>
      </p:sp>
      <p:pic>
        <p:nvPicPr>
          <p:cNvPr id="5" name="Content Placeholder 4" descr="microplate_activity_diagram ELISA.jpg"/>
          <p:cNvPicPr>
            <a:picLocks noGrp="1" noChangeAspect="1"/>
          </p:cNvPicPr>
          <p:nvPr>
            <p:ph sz="half" idx="2"/>
          </p:nvPr>
        </p:nvPicPr>
        <p:blipFill>
          <a:blip r:embed="rId2" cstate="print"/>
          <a:stretch>
            <a:fillRect/>
          </a:stretch>
        </p:blipFill>
        <p:spPr>
          <a:xfrm>
            <a:off x="653256" y="2057400"/>
            <a:ext cx="3648075" cy="3587896"/>
          </a:xfrm>
        </p:spPr>
      </p:pic>
      <p:sp>
        <p:nvSpPr>
          <p:cNvPr id="7" name="Text Placeholder 6"/>
          <p:cNvSpPr>
            <a:spLocks noGrp="1"/>
          </p:cNvSpPr>
          <p:nvPr>
            <p:ph type="body" sz="quarter" idx="3"/>
          </p:nvPr>
        </p:nvSpPr>
        <p:spPr/>
        <p:txBody>
          <a:bodyPr>
            <a:normAutofit fontScale="92500" lnSpcReduction="20000"/>
          </a:bodyPr>
          <a:lstStyle/>
          <a:p>
            <a:r>
              <a:rPr lang="en-US" dirty="0"/>
              <a:t>Medical office desk size </a:t>
            </a:r>
            <a:r>
              <a:rPr lang="en-US" dirty="0">
                <a:solidFill>
                  <a:srgbClr val="FF0000"/>
                </a:solidFill>
              </a:rPr>
              <a:t>autoclave</a:t>
            </a:r>
          </a:p>
          <a:p>
            <a:endParaRPr lang="en-US" dirty="0"/>
          </a:p>
        </p:txBody>
      </p:sp>
      <p:pic>
        <p:nvPicPr>
          <p:cNvPr id="9" name="Content Placeholder 8" descr="autoclave~s600x600.jpg"/>
          <p:cNvPicPr>
            <a:picLocks noGrp="1" noChangeAspect="1"/>
          </p:cNvPicPr>
          <p:nvPr>
            <p:ph sz="quarter" idx="4"/>
          </p:nvPr>
        </p:nvPicPr>
        <p:blipFill>
          <a:blip r:embed="rId3" cstate="print"/>
          <a:stretch>
            <a:fillRect/>
          </a:stretch>
        </p:blipFill>
        <p:spPr>
          <a:xfrm>
            <a:off x="4645025" y="2057401"/>
            <a:ext cx="4041775" cy="3608784"/>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pPr algn="l"/>
            <a:r>
              <a:rPr lang="en-US" sz="2800" dirty="0"/>
              <a:t>6. CAVITATION</a:t>
            </a:r>
            <a:br>
              <a:rPr lang="en-US" sz="2800" dirty="0"/>
            </a:br>
            <a:r>
              <a:rPr lang="en-US" sz="2800" dirty="0"/>
              <a:t>	- high frequency sound waves in a disinfectant</a:t>
            </a:r>
            <a:br>
              <a:rPr lang="en-US" sz="2800" dirty="0"/>
            </a:br>
            <a:r>
              <a:rPr lang="en-US" sz="2800" dirty="0"/>
              <a:t>		filled device called a sonicator</a:t>
            </a:r>
            <a:br>
              <a:rPr lang="en-US" sz="2800" dirty="0"/>
            </a:br>
            <a:r>
              <a:rPr lang="en-US" sz="2800" dirty="0"/>
              <a:t>	- good to dislodge blood and materials from 			various objects (medical instruments, 			jewelry)</a:t>
            </a:r>
            <a:br>
              <a:rPr lang="en-US" sz="2800" dirty="0"/>
            </a:br>
            <a:r>
              <a:rPr lang="en-US" sz="2800" dirty="0"/>
              <a:t>	- small microbubbles form on the surface of 			objects in the sonicator and produce 			turbulence; theoretically these bubbles as 		they burst break apart bacterial cells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Sonicator</a:t>
            </a:r>
          </a:p>
        </p:txBody>
      </p:sp>
      <p:pic>
        <p:nvPicPr>
          <p:cNvPr id="5" name="Content Placeholder 4" descr="MX6115sonicator.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7. FILTERS</a:t>
            </a:r>
            <a:br>
              <a:rPr lang="en-US" sz="2800" dirty="0"/>
            </a:br>
            <a:r>
              <a:rPr lang="en-US" sz="2800" dirty="0"/>
              <a:t>	- passage of liquids and gases through some 		</a:t>
            </a:r>
            <a:r>
              <a:rPr lang="en-US" sz="2800" dirty="0">
                <a:solidFill>
                  <a:srgbClr val="FF0000"/>
                </a:solidFill>
              </a:rPr>
              <a:t>filters with extremely small pore sizes can 		trap microbes and their endospores and 		therefore may be able to sterilize</a:t>
            </a:r>
            <a:br>
              <a:rPr lang="en-US" sz="2800" dirty="0"/>
            </a:br>
            <a:r>
              <a:rPr lang="en-US" sz="2800" dirty="0"/>
              <a:t>	- HEPA (high efficiency particulate air filters) are 		used in hospitals and in vacuum cleaners 		very commonly to remove dust particles, 		pollen and other impurities from the air 		(they don’t sterilize though)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Not just any filter can sterilize; the pores must be small enough to trap bacterial endospores.  Your home water filter, HEPA filters and coffee filters don’t sterilize.</a:t>
            </a:r>
          </a:p>
        </p:txBody>
      </p:sp>
      <p:pic>
        <p:nvPicPr>
          <p:cNvPr id="5" name="Content Placeholder 4" descr="pore size of filter.jpg"/>
          <p:cNvPicPr>
            <a:picLocks noGrp="1" noChangeAspect="1"/>
          </p:cNvPicPr>
          <p:nvPr>
            <p:ph idx="1"/>
          </p:nvPr>
        </p:nvPicPr>
        <p:blipFill>
          <a:blip r:embed="rId2" cstate="print"/>
          <a:stretch>
            <a:fillRect/>
          </a:stretch>
        </p:blipFill>
        <p:spPr>
          <a:xfrm>
            <a:off x="2514600" y="2057400"/>
            <a:ext cx="3657600" cy="3429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0000"/>
                </a:solidFill>
              </a:rPr>
              <a:t>Urea broth </a:t>
            </a:r>
            <a:r>
              <a:rPr lang="en-US" sz="2400" dirty="0"/>
              <a:t>is made using a sterilizing filtration system.</a:t>
            </a:r>
          </a:p>
        </p:txBody>
      </p:sp>
      <p:pic>
        <p:nvPicPr>
          <p:cNvPr id="4" name="Content Placeholder 3" descr="filter sterile.png"/>
          <p:cNvPicPr>
            <a:picLocks noGrp="1" noChangeAspect="1"/>
          </p:cNvPicPr>
          <p:nvPr>
            <p:ph idx="1"/>
          </p:nvPr>
        </p:nvPicPr>
        <p:blipFill>
          <a:blip r:embed="rId2" cstate="print"/>
          <a:stretch>
            <a:fillRect/>
          </a:stretch>
        </p:blipFill>
        <p:spPr>
          <a:xfrm>
            <a:off x="2514600" y="1524000"/>
            <a:ext cx="3657600" cy="4191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HEPA filters, although not able to sterilize, do remove many impurities from air.</a:t>
            </a:r>
          </a:p>
        </p:txBody>
      </p:sp>
      <p:sp>
        <p:nvSpPr>
          <p:cNvPr id="6" name="Text Placeholder 5"/>
          <p:cNvSpPr>
            <a:spLocks noGrp="1"/>
          </p:cNvSpPr>
          <p:nvPr>
            <p:ph type="body" idx="1"/>
          </p:nvPr>
        </p:nvSpPr>
        <p:spPr/>
        <p:txBody>
          <a:bodyPr>
            <a:normAutofit fontScale="92500" lnSpcReduction="20000"/>
          </a:bodyPr>
          <a:lstStyle/>
          <a:p>
            <a:r>
              <a:rPr lang="en-US" dirty="0"/>
              <a:t>HEPA filters are found on many air conditioning systems</a:t>
            </a:r>
          </a:p>
        </p:txBody>
      </p:sp>
      <p:pic>
        <p:nvPicPr>
          <p:cNvPr id="4" name="Content Placeholder 3" descr="Eureka_best_green_vacuum_HEPA_filter.jpg"/>
          <p:cNvPicPr>
            <a:picLocks noGrp="1" noChangeAspect="1"/>
          </p:cNvPicPr>
          <p:nvPr>
            <p:ph sz="half" idx="2"/>
          </p:nvPr>
        </p:nvPicPr>
        <p:blipFill>
          <a:blip r:embed="rId2" cstate="print"/>
          <a:stretch>
            <a:fillRect/>
          </a:stretch>
        </p:blipFill>
        <p:spPr>
          <a:xfrm>
            <a:off x="1256661" y="2817019"/>
            <a:ext cx="2441266" cy="2667000"/>
          </a:xfrm>
        </p:spPr>
      </p:pic>
      <p:sp>
        <p:nvSpPr>
          <p:cNvPr id="7" name="Text Placeholder 6"/>
          <p:cNvSpPr>
            <a:spLocks noGrp="1"/>
          </p:cNvSpPr>
          <p:nvPr>
            <p:ph type="body" sz="quarter" idx="3"/>
          </p:nvPr>
        </p:nvSpPr>
        <p:spPr/>
        <p:txBody>
          <a:bodyPr>
            <a:normAutofit fontScale="92500" lnSpcReduction="20000"/>
          </a:bodyPr>
          <a:lstStyle/>
          <a:p>
            <a:r>
              <a:rPr lang="en-US" dirty="0"/>
              <a:t>Some vacuum cleaners have a HEPA filter as a selling feature</a:t>
            </a:r>
          </a:p>
        </p:txBody>
      </p:sp>
      <p:pic>
        <p:nvPicPr>
          <p:cNvPr id="9" name="Content Placeholder 8" descr="HEPA-Home-Air-Purifiers.jpg"/>
          <p:cNvPicPr>
            <a:picLocks noGrp="1" noChangeAspect="1"/>
          </p:cNvPicPr>
          <p:nvPr>
            <p:ph sz="quarter" idx="4"/>
          </p:nvPr>
        </p:nvPicPr>
        <p:blipFill>
          <a:blip r:embed="rId3" cstate="print"/>
          <a:stretch>
            <a:fillRect/>
          </a:stretch>
        </p:blipFill>
        <p:spPr>
          <a:xfrm>
            <a:off x="4648200" y="2438400"/>
            <a:ext cx="3810000" cy="3429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68962"/>
          </a:xfrm>
        </p:spPr>
        <p:txBody>
          <a:bodyPr>
            <a:normAutofit fontScale="90000"/>
          </a:bodyPr>
          <a:lstStyle/>
          <a:p>
            <a:pPr algn="l"/>
            <a:r>
              <a:rPr lang="en-US" sz="2800" dirty="0"/>
              <a:t>8. RADIATION</a:t>
            </a:r>
            <a:br>
              <a:rPr lang="en-US" sz="2800" dirty="0"/>
            </a:br>
            <a:r>
              <a:rPr lang="en-US" sz="2800" dirty="0"/>
              <a:t>	</a:t>
            </a:r>
            <a:r>
              <a:rPr lang="en-US" sz="2700" dirty="0"/>
              <a:t>- </a:t>
            </a:r>
            <a:r>
              <a:rPr lang="en-US" sz="2700" dirty="0">
                <a:solidFill>
                  <a:srgbClr val="FF0000"/>
                </a:solidFill>
              </a:rPr>
              <a:t>ionizing radiation from gamma radiation </a:t>
            </a:r>
            <a:r>
              <a:rPr lang="en-US" sz="2700" dirty="0"/>
              <a:t>is used 			to damage DNA of microbes on foods such 			as produce, meats and spices and can be 			used to achieve complete sterilization</a:t>
            </a:r>
            <a:br>
              <a:rPr lang="en-US" sz="2700" dirty="0"/>
            </a:br>
            <a:r>
              <a:rPr lang="en-US" sz="2700" dirty="0"/>
              <a:t>	- non-ionizing radiation in the form of ultraviolet (UV) 		light does not penetrate solids and is not a 			sterilizing, and is used to kill bacteria on work 		surfaces, water and utensils</a:t>
            </a:r>
            <a:br>
              <a:rPr lang="en-US" sz="2700" dirty="0"/>
            </a:br>
            <a:r>
              <a:rPr lang="en-US" sz="2700" dirty="0"/>
              <a:t>	- microwaves do not destroy bacteria directly, but the 		heat they produce does kill bacteria (but not 		endospores)</a:t>
            </a:r>
            <a:br>
              <a:rPr lang="en-US" sz="2700" dirty="0"/>
            </a:br>
            <a:r>
              <a:rPr lang="en-US" sz="2700" dirty="0"/>
              <a:t>	- visible light has a negative effect on the growth of 			some microbes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Various forms of radiation</a:t>
            </a:r>
          </a:p>
        </p:txBody>
      </p:sp>
      <p:pic>
        <p:nvPicPr>
          <p:cNvPr id="8" name="Content Placeholder 7" descr="sun-rays.jpg"/>
          <p:cNvPicPr>
            <a:picLocks noGrp="1" noChangeAspect="1"/>
          </p:cNvPicPr>
          <p:nvPr>
            <p:ph idx="1"/>
          </p:nvPr>
        </p:nvPicPr>
        <p:blipFill>
          <a:blip r:embed="rId2" cstate="print"/>
          <a:stretch>
            <a:fillRect/>
          </a:stretch>
        </p:blipFill>
        <p:spPr>
          <a:xfrm>
            <a:off x="1447800" y="1524000"/>
            <a:ext cx="6172200" cy="4343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solidFill>
                  <a:srgbClr val="FF0000"/>
                </a:solidFill>
              </a:rPr>
              <a:t>Gamma radiation </a:t>
            </a:r>
            <a:r>
              <a:rPr lang="en-US" sz="2400" dirty="0"/>
              <a:t>can penetrate the bacterial endospore spore coat and destroy the DNA, causing sterilization.</a:t>
            </a:r>
          </a:p>
        </p:txBody>
      </p:sp>
      <p:sp>
        <p:nvSpPr>
          <p:cNvPr id="6" name="Text Placeholder 5"/>
          <p:cNvSpPr>
            <a:spLocks noGrp="1"/>
          </p:cNvSpPr>
          <p:nvPr>
            <p:ph type="body" idx="1"/>
          </p:nvPr>
        </p:nvSpPr>
        <p:spPr/>
        <p:txBody>
          <a:bodyPr/>
          <a:lstStyle/>
          <a:p>
            <a:endParaRPr lang="en-US"/>
          </a:p>
        </p:txBody>
      </p:sp>
      <p:pic>
        <p:nvPicPr>
          <p:cNvPr id="4" name="Content Placeholder 3" descr="gamma rad.jpg"/>
          <p:cNvPicPr>
            <a:picLocks noGrp="1" noChangeAspect="1"/>
          </p:cNvPicPr>
          <p:nvPr>
            <p:ph sz="half" idx="2"/>
          </p:nvPr>
        </p:nvPicPr>
        <p:blipFill>
          <a:blip r:embed="rId2" cstate="print"/>
          <a:stretch>
            <a:fillRect/>
          </a:stretch>
        </p:blipFill>
        <p:spPr>
          <a:xfrm>
            <a:off x="457200" y="1371600"/>
            <a:ext cx="3733800" cy="4267200"/>
          </a:xfrm>
        </p:spPr>
      </p:pic>
      <p:sp>
        <p:nvSpPr>
          <p:cNvPr id="7" name="Text Placeholder 6"/>
          <p:cNvSpPr>
            <a:spLocks noGrp="1"/>
          </p:cNvSpPr>
          <p:nvPr>
            <p:ph type="body" sz="quarter" idx="3"/>
          </p:nvPr>
        </p:nvSpPr>
        <p:spPr/>
        <p:txBody>
          <a:bodyPr/>
          <a:lstStyle/>
          <a:p>
            <a:endParaRPr lang="en-US"/>
          </a:p>
        </p:txBody>
      </p:sp>
      <p:pic>
        <p:nvPicPr>
          <p:cNvPr id="9" name="Content Placeholder 8" descr="DNA gamma ray destruiction.jpg"/>
          <p:cNvPicPr>
            <a:picLocks noGrp="1" noChangeAspect="1"/>
          </p:cNvPicPr>
          <p:nvPr>
            <p:ph sz="quarter" idx="4"/>
          </p:nvPr>
        </p:nvPicPr>
        <p:blipFill>
          <a:blip r:embed="rId3" cstate="print"/>
          <a:stretch>
            <a:fillRect/>
          </a:stretch>
        </p:blipFill>
        <p:spPr>
          <a:xfrm>
            <a:off x="4645025" y="1752600"/>
            <a:ext cx="4041775" cy="403859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325562"/>
          </a:xfrm>
        </p:spPr>
        <p:txBody>
          <a:bodyPr>
            <a:normAutofit fontScale="90000"/>
          </a:bodyPr>
          <a:lstStyle/>
          <a:p>
            <a:r>
              <a:rPr lang="en-US" sz="2400" dirty="0"/>
              <a:t>Ultraviolet (UV) rays are poorly penetrating.  They can kill bacteria by producing DNA mutations (pyrimidine dimers) in live cells but the rays do not penetrate the spore coat and therefore don’t cause sterilization.</a:t>
            </a:r>
          </a:p>
        </p:txBody>
      </p:sp>
      <p:pic>
        <p:nvPicPr>
          <p:cNvPr id="7" name="Content Placeholder 6" descr="gamma rad.jpg"/>
          <p:cNvPicPr>
            <a:picLocks noGrp="1" noChangeAspect="1"/>
          </p:cNvPicPr>
          <p:nvPr>
            <p:ph idx="1"/>
          </p:nvPr>
        </p:nvPicPr>
        <p:blipFill>
          <a:blip r:embed="rId2" cstate="print"/>
          <a:stretch>
            <a:fillRect/>
          </a:stretch>
        </p:blipFill>
        <p:spPr>
          <a:xfrm>
            <a:off x="1524000" y="1752600"/>
            <a:ext cx="5867400" cy="3962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pPr algn="l"/>
            <a:r>
              <a:rPr lang="en-US" sz="2800" dirty="0">
                <a:solidFill>
                  <a:srgbClr val="00B050"/>
                </a:solidFill>
              </a:rPr>
              <a:t>DISINFECTION</a:t>
            </a:r>
            <a:r>
              <a:rPr lang="en-US" sz="2800" dirty="0">
                <a:solidFill>
                  <a:srgbClr val="C00000"/>
                </a:solidFill>
              </a:rPr>
              <a:t> </a:t>
            </a:r>
            <a:r>
              <a:rPr lang="en-US" sz="2800" dirty="0"/>
              <a:t>= destruction of vegetative pathogens,</a:t>
            </a:r>
            <a:br>
              <a:rPr lang="en-US" sz="2800" dirty="0"/>
            </a:br>
            <a:r>
              <a:rPr lang="en-US" sz="2800" dirty="0"/>
              <a:t>			but nor bacterial endospores,</a:t>
            </a:r>
            <a:br>
              <a:rPr lang="en-US" sz="2800" dirty="0"/>
            </a:br>
            <a:r>
              <a:rPr lang="en-US" sz="2800" dirty="0"/>
              <a:t>			usually on inanimate objects</a:t>
            </a:r>
            <a:br>
              <a:rPr lang="en-US" sz="2800" dirty="0"/>
            </a:br>
            <a:br>
              <a:rPr lang="en-US" sz="2800" dirty="0"/>
            </a:br>
            <a:r>
              <a:rPr lang="en-US" sz="2800" dirty="0">
                <a:solidFill>
                  <a:srgbClr val="00B050"/>
                </a:solidFill>
              </a:rPr>
              <a:t>ANTISEPTIC</a:t>
            </a:r>
            <a:r>
              <a:rPr lang="en-US" sz="2800" dirty="0">
                <a:solidFill>
                  <a:srgbClr val="C00000"/>
                </a:solidFill>
              </a:rPr>
              <a:t> </a:t>
            </a:r>
            <a:r>
              <a:rPr lang="en-US" sz="2800" dirty="0"/>
              <a:t>= chemicals used to destroy or inhibit the 			growth of vegetative pathogens, but 			not endospores, on living tissues</a:t>
            </a:r>
            <a:br>
              <a:rPr lang="en-US" sz="2800" dirty="0"/>
            </a:br>
            <a:br>
              <a:rPr lang="en-US" sz="2800" dirty="0">
                <a:solidFill>
                  <a:srgbClr val="0070C0"/>
                </a:solidFill>
              </a:rPr>
            </a:br>
            <a:r>
              <a:rPr lang="en-US" sz="2800" dirty="0">
                <a:solidFill>
                  <a:srgbClr val="0070C0"/>
                </a:solidFill>
              </a:rPr>
              <a:t>SANITATION </a:t>
            </a:r>
            <a:r>
              <a:rPr lang="en-US" sz="2800" dirty="0"/>
              <a:t>= refers to cleaning techniques used to 			mechanically remove microbes from 			surfaces to decrease contamination</a:t>
            </a:r>
            <a:br>
              <a:rPr lang="en-US" sz="2800" dirty="0"/>
            </a:br>
            <a:r>
              <a:rPr lang="en-US" sz="2800" dirty="0"/>
              <a:t>		</a:t>
            </a:r>
            <a:r>
              <a:rPr lang="en-US" sz="2000" dirty="0"/>
              <a:t>	What common sanitizing agent do you hopefully 				use often? </a:t>
            </a:r>
            <a:r>
              <a:rPr lang="en-US" sz="2000" dirty="0">
                <a:sym typeface="Wingdings" pitchFamily="2" charset="2"/>
              </a:rPr>
              <a:t></a:t>
            </a:r>
            <a:r>
              <a:rPr lang="en-US" sz="28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Microwaves do not kill bacteria directly, the heat they produce may kill some bacteria but not endospores.</a:t>
            </a:r>
          </a:p>
        </p:txBody>
      </p:sp>
      <p:pic>
        <p:nvPicPr>
          <p:cNvPr id="4" name="Content Placeholder 3" descr="microwave.bmp"/>
          <p:cNvPicPr>
            <a:picLocks noGrp="1" noChangeAspect="1"/>
          </p:cNvPicPr>
          <p:nvPr>
            <p:ph idx="1"/>
          </p:nvPr>
        </p:nvPicPr>
        <p:blipFill>
          <a:blip r:embed="rId2" cstate="print"/>
          <a:stretch>
            <a:fillRect/>
          </a:stretch>
        </p:blipFill>
        <p:spPr>
          <a:xfrm>
            <a:off x="1752600" y="1524000"/>
            <a:ext cx="5410200" cy="3810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r>
              <a:rPr lang="en-US" sz="3600" dirty="0">
                <a:solidFill>
                  <a:srgbClr val="00B050"/>
                </a:solidFill>
              </a:rPr>
              <a:t>FOOD MICROBIOLOGY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400" dirty="0">
                <a:solidFill>
                  <a:srgbClr val="FF0000"/>
                </a:solidFill>
              </a:rPr>
              <a:t>FOOD SPOILAGE BACTERIA </a:t>
            </a:r>
            <a:r>
              <a:rPr lang="en-US" sz="2400" dirty="0">
                <a:solidFill>
                  <a:srgbClr val="FF0000"/>
                </a:solidFill>
                <a:latin typeface="Bodoni MT Black"/>
              </a:rPr>
              <a:t>≠ </a:t>
            </a:r>
            <a:r>
              <a:rPr lang="en-US" sz="2400" dirty="0">
                <a:solidFill>
                  <a:srgbClr val="FF0000"/>
                </a:solidFill>
                <a:latin typeface="Calibri" pitchFamily="34" charset="0"/>
              </a:rPr>
              <a:t>FOOD POISONING BACTERIA</a:t>
            </a:r>
            <a:br>
              <a:rPr lang="en-US" sz="2400" dirty="0">
                <a:latin typeface="Calibri" pitchFamily="34" charset="0"/>
              </a:rPr>
            </a:br>
            <a:br>
              <a:rPr lang="en-US" sz="2400" dirty="0">
                <a:latin typeface="Calibri" pitchFamily="34" charset="0"/>
              </a:rPr>
            </a:br>
            <a:r>
              <a:rPr lang="en-US" sz="2400" dirty="0">
                <a:latin typeface="Calibri" pitchFamily="34" charset="0"/>
              </a:rPr>
              <a:t>Food spoilage is any change in the visual appearance, smell or taste of a food that makes it unacceptable to the customer.</a:t>
            </a:r>
            <a:br>
              <a:rPr lang="en-US" sz="2400" dirty="0">
                <a:latin typeface="Calibri" pitchFamily="34" charset="0"/>
              </a:rPr>
            </a:br>
            <a:br>
              <a:rPr lang="en-US" sz="2400" dirty="0">
                <a:latin typeface="Calibri" pitchFamily="34" charset="0"/>
              </a:rPr>
            </a:br>
            <a:r>
              <a:rPr lang="en-US" sz="2400" dirty="0">
                <a:latin typeface="Calibri" pitchFamily="34" charset="0"/>
              </a:rPr>
              <a:t>Food spoilage doesn’t necessarily mean that food is unsafe to eat </a:t>
            </a:r>
            <a:r>
              <a:rPr lang="en-US" sz="2400" dirty="0">
                <a:latin typeface="Calibri" pitchFamily="34" charset="0"/>
                <a:sym typeface="Wingdings" pitchFamily="2" charset="2"/>
              </a:rPr>
              <a:t>.</a:t>
            </a:r>
            <a:br>
              <a:rPr lang="en-US" sz="2400" dirty="0">
                <a:latin typeface="Calibri" pitchFamily="34" charset="0"/>
                <a:sym typeface="Wingdings" pitchFamily="2" charset="2"/>
              </a:rPr>
            </a:br>
            <a:br>
              <a:rPr lang="en-US" sz="2400" dirty="0">
                <a:latin typeface="Calibri" pitchFamily="34" charset="0"/>
                <a:sym typeface="Wingdings" pitchFamily="2" charset="2"/>
              </a:rPr>
            </a:br>
            <a:r>
              <a:rPr lang="en-US" sz="2400" dirty="0">
                <a:solidFill>
                  <a:srgbClr val="00B0F0"/>
                </a:solidFill>
                <a:latin typeface="Calibri" pitchFamily="34" charset="0"/>
                <a:sym typeface="Wingdings" pitchFamily="2" charset="2"/>
              </a:rPr>
              <a:t>PUTREFACTION = the spoilage of proteins</a:t>
            </a:r>
            <a:br>
              <a:rPr lang="en-US" sz="2400" dirty="0">
                <a:latin typeface="Calibri" pitchFamily="34" charset="0"/>
                <a:sym typeface="Wingdings" pitchFamily="2" charset="2"/>
              </a:rPr>
            </a:br>
            <a:r>
              <a:rPr lang="en-US" sz="2400" dirty="0">
                <a:solidFill>
                  <a:srgbClr val="0070C0"/>
                </a:solidFill>
                <a:latin typeface="Calibri" pitchFamily="34" charset="0"/>
                <a:sym typeface="Wingdings" pitchFamily="2" charset="2"/>
              </a:rPr>
              <a:t>FERMENTATION = the spoilage of carbohydrates</a:t>
            </a:r>
            <a:br>
              <a:rPr lang="en-US" sz="2400" dirty="0">
                <a:latin typeface="Calibri" pitchFamily="34" charset="0"/>
                <a:sym typeface="Wingdings" pitchFamily="2" charset="2"/>
              </a:rPr>
            </a:br>
            <a:r>
              <a:rPr lang="en-US" sz="2400" dirty="0">
                <a:solidFill>
                  <a:srgbClr val="002060"/>
                </a:solidFill>
                <a:latin typeface="Calibri" pitchFamily="34" charset="0"/>
                <a:sym typeface="Wingdings" pitchFamily="2" charset="2"/>
              </a:rPr>
              <a:t>RANCIDITY = the spoilage of fats</a:t>
            </a:r>
            <a:br>
              <a:rPr lang="en-US" sz="2400" dirty="0">
                <a:solidFill>
                  <a:srgbClr val="002060"/>
                </a:solidFill>
                <a:latin typeface="Calibri" pitchFamily="34" charset="0"/>
                <a:sym typeface="Wingdings" pitchFamily="2" charset="2"/>
              </a:rPr>
            </a:br>
            <a:endParaRPr lang="en-US" sz="2400"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2800" dirty="0"/>
              <a:t>To prevent food spoilage, many chemicals can be used and are 	added to food, including:</a:t>
            </a:r>
            <a:br>
              <a:rPr lang="en-US" sz="2800" dirty="0"/>
            </a:br>
            <a:r>
              <a:rPr lang="en-US" sz="2800" dirty="0"/>
              <a:t>	</a:t>
            </a:r>
            <a:r>
              <a:rPr lang="en-US" sz="2400" dirty="0"/>
              <a:t>- salt and sugar (cause plasmolysis)</a:t>
            </a:r>
            <a:br>
              <a:rPr lang="en-US" sz="2400" dirty="0"/>
            </a:br>
            <a:r>
              <a:rPr lang="en-US" sz="2400" dirty="0"/>
              <a:t>	- alcohols are added to flavoring extracts</a:t>
            </a:r>
            <a:br>
              <a:rPr lang="en-US" sz="2400" dirty="0"/>
            </a:br>
            <a:r>
              <a:rPr lang="en-US" sz="2400" dirty="0"/>
              <a:t>	- antibiotics are sometimes added to cheese, chicken, fish 		and shrimp</a:t>
            </a:r>
            <a:br>
              <a:rPr lang="en-US" sz="2400" dirty="0"/>
            </a:br>
            <a:r>
              <a:rPr lang="en-US" sz="2400" dirty="0"/>
              <a:t>	- organic acids (lactic, benzoic, propionic acids) are used 			to decrease mold growth and some bacterial types of 		food spoilage</a:t>
            </a:r>
            <a:br>
              <a:rPr lang="en-US" sz="2400" dirty="0"/>
            </a:br>
            <a:r>
              <a:rPr lang="en-US" sz="2400" dirty="0"/>
              <a:t>	- sorbic acid prevents the growth of mold in cheese and soda</a:t>
            </a:r>
            <a:br>
              <a:rPr lang="en-US" sz="2400" dirty="0"/>
            </a:br>
            <a:r>
              <a:rPr lang="en-US" sz="2400" dirty="0"/>
              <a:t>	- nitrogen salts are added to maintain the color in red meats, 		inhibiting </a:t>
            </a:r>
            <a:r>
              <a:rPr lang="en-US" sz="2400" i="1" dirty="0"/>
              <a:t>Clostridium botulinum </a:t>
            </a:r>
            <a:r>
              <a:rPr lang="en-US" sz="2400" dirty="0"/>
              <a:t>germination</a:t>
            </a:r>
            <a:br>
              <a:rPr lang="en-US" sz="2400" dirty="0"/>
            </a:br>
            <a:r>
              <a:rPr lang="en-US" sz="2400" dirty="0"/>
              <a:t>	- sulfites are added to wines, juice and dried fruit to retard 		mold growth</a:t>
            </a:r>
            <a:br>
              <a:rPr lang="en-US" sz="2400" dirty="0"/>
            </a:br>
            <a:r>
              <a:rPr lang="en-US" sz="2400" dirty="0"/>
              <a:t>	- </a:t>
            </a:r>
            <a:r>
              <a:rPr lang="en-US" sz="2400" dirty="0">
                <a:solidFill>
                  <a:srgbClr val="FF0000"/>
                </a:solidFill>
              </a:rPr>
              <a:t>ethylene and propylene oxide gases</a:t>
            </a:r>
            <a:br>
              <a:rPr lang="en-US" sz="2400" dirty="0">
                <a:solidFill>
                  <a:srgbClr val="FF0000"/>
                </a:solidFill>
              </a:rPr>
            </a:br>
            <a:endParaRPr lang="en-US" sz="2400"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fontScale="90000"/>
          </a:bodyPr>
          <a:lstStyle/>
          <a:p>
            <a:r>
              <a:rPr lang="en-US" sz="2400" dirty="0"/>
              <a:t>Many foods, including wine, contain sulfites to preserve them. Unfortunately some people get severe headaches from sulfites, while others can have allergic responses to them.</a:t>
            </a:r>
            <a:br>
              <a:rPr lang="en-US" sz="2400" dirty="0"/>
            </a:br>
            <a:r>
              <a:rPr lang="en-US" sz="2400" dirty="0"/>
              <a:t>READ LABELS!</a:t>
            </a:r>
            <a:br>
              <a:rPr lang="en-US" sz="2400" dirty="0"/>
            </a:br>
            <a:endParaRPr lang="en-US" sz="2400" dirty="0"/>
          </a:p>
        </p:txBody>
      </p:sp>
      <p:sp>
        <p:nvSpPr>
          <p:cNvPr id="4" name="Text Placeholder 3"/>
          <p:cNvSpPr>
            <a:spLocks noGrp="1"/>
          </p:cNvSpPr>
          <p:nvPr>
            <p:ph type="body" idx="1"/>
          </p:nvPr>
        </p:nvSpPr>
        <p:spPr/>
        <p:txBody>
          <a:bodyPr/>
          <a:lstStyle/>
          <a:p>
            <a:endParaRPr lang="en-US"/>
          </a:p>
        </p:txBody>
      </p:sp>
      <p:pic>
        <p:nvPicPr>
          <p:cNvPr id="8" name="Content Placeholder 7" descr="2009-11-12-Sulfites01.jpg"/>
          <p:cNvPicPr>
            <a:picLocks noGrp="1" noChangeAspect="1"/>
          </p:cNvPicPr>
          <p:nvPr>
            <p:ph sz="half" idx="2"/>
          </p:nvPr>
        </p:nvPicPr>
        <p:blipFill>
          <a:blip r:embed="rId2" cstate="print"/>
          <a:stretch>
            <a:fillRect/>
          </a:stretch>
        </p:blipFill>
        <p:spPr>
          <a:xfrm>
            <a:off x="609600" y="1905000"/>
            <a:ext cx="4572000" cy="4572000"/>
          </a:xfrm>
        </p:spPr>
      </p:pic>
      <p:sp>
        <p:nvSpPr>
          <p:cNvPr id="6" name="Text Placeholder 5"/>
          <p:cNvSpPr>
            <a:spLocks noGrp="1"/>
          </p:cNvSpPr>
          <p:nvPr>
            <p:ph type="body" sz="quarter" idx="3"/>
          </p:nvPr>
        </p:nvSpPr>
        <p:spPr/>
        <p:txBody>
          <a:bodyPr/>
          <a:lstStyle/>
          <a:p>
            <a:endParaRPr lang="en-US"/>
          </a:p>
        </p:txBody>
      </p:sp>
      <p:pic>
        <p:nvPicPr>
          <p:cNvPr id="9" name="Content Placeholder 8" descr="headache.jpg"/>
          <p:cNvPicPr>
            <a:picLocks noGrp="1" noChangeAspect="1"/>
          </p:cNvPicPr>
          <p:nvPr>
            <p:ph sz="quarter" idx="4"/>
          </p:nvPr>
        </p:nvPicPr>
        <p:blipFill>
          <a:blip r:embed="rId3" cstate="print"/>
          <a:stretch>
            <a:fillRect/>
          </a:stretch>
        </p:blipFill>
        <p:spPr>
          <a:xfrm>
            <a:off x="5791200" y="2514600"/>
            <a:ext cx="2514600" cy="28194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Many foods contaminated with food poisoning bacteria </a:t>
            </a:r>
            <a:br>
              <a:rPr lang="en-US" sz="2800" dirty="0"/>
            </a:br>
            <a:r>
              <a:rPr lang="en-US" sz="2800" dirty="0"/>
              <a:t>	DO NOT CHANGE the appearance, taste or smell</a:t>
            </a:r>
            <a:br>
              <a:rPr lang="en-US" sz="2800" dirty="0"/>
            </a:br>
            <a:r>
              <a:rPr lang="en-US" sz="2800" dirty="0"/>
              <a:t>	of food; that’s why you eat them.</a:t>
            </a:r>
            <a:br>
              <a:rPr lang="en-US" sz="2800" dirty="0"/>
            </a:br>
            <a:br>
              <a:rPr lang="en-US" sz="2800" dirty="0"/>
            </a:br>
            <a:r>
              <a:rPr lang="en-US" sz="2800" dirty="0"/>
              <a:t>	</a:t>
            </a:r>
            <a:r>
              <a:rPr lang="en-US" sz="2400" dirty="0"/>
              <a:t>- some microbes cause </a:t>
            </a:r>
            <a:r>
              <a:rPr lang="en-US" sz="2400" dirty="0">
                <a:solidFill>
                  <a:srgbClr val="00B050"/>
                </a:solidFill>
              </a:rPr>
              <a:t>food poisoning infections</a:t>
            </a:r>
            <a:br>
              <a:rPr lang="en-US" sz="2400" dirty="0"/>
            </a:br>
            <a:r>
              <a:rPr lang="en-US" sz="2400" dirty="0"/>
              <a:t>		(where the bacteria themselves must be 			present in the food to make you sick)</a:t>
            </a:r>
            <a:br>
              <a:rPr lang="en-US" sz="2400" dirty="0"/>
            </a:br>
            <a:br>
              <a:rPr lang="en-US" sz="2400" dirty="0"/>
            </a:br>
            <a:r>
              <a:rPr lang="en-US" sz="2400" dirty="0"/>
              <a:t>	- some microbes cause </a:t>
            </a:r>
            <a:r>
              <a:rPr lang="en-US" sz="2400" dirty="0">
                <a:solidFill>
                  <a:srgbClr val="00B050"/>
                </a:solidFill>
              </a:rPr>
              <a:t>food poisoning intoxications </a:t>
            </a:r>
            <a:br>
              <a:rPr lang="en-US" sz="2400" dirty="0"/>
            </a:br>
            <a:r>
              <a:rPr lang="en-US" sz="2400" dirty="0"/>
              <a:t>		(the bacterial toxins need to be present in the 		food, the bacteria themselves can be killed)</a:t>
            </a:r>
            <a:br>
              <a:rPr lang="en-US" sz="2400" dirty="0"/>
            </a:br>
            <a:br>
              <a:rPr lang="en-US" sz="2400" dirty="0"/>
            </a:b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Food </a:t>
            </a:r>
            <a:r>
              <a:rPr lang="en-US" sz="2400"/>
              <a:t>poisoning isn't </a:t>
            </a:r>
            <a:r>
              <a:rPr lang="en-US" sz="2400" dirty="0"/>
              <a:t>fun </a:t>
            </a:r>
            <a:r>
              <a:rPr lang="en-US" sz="2400" dirty="0">
                <a:sym typeface="Wingdings" pitchFamily="2" charset="2"/>
              </a:rPr>
              <a:t></a:t>
            </a:r>
            <a:endParaRPr lang="en-US" sz="2400" dirty="0"/>
          </a:p>
        </p:txBody>
      </p:sp>
      <p:sp>
        <p:nvSpPr>
          <p:cNvPr id="6" name="Text Placeholder 5"/>
          <p:cNvSpPr>
            <a:spLocks noGrp="1"/>
          </p:cNvSpPr>
          <p:nvPr>
            <p:ph type="body" idx="1"/>
          </p:nvPr>
        </p:nvSpPr>
        <p:spPr/>
        <p:txBody>
          <a:bodyPr/>
          <a:lstStyle/>
          <a:p>
            <a:endParaRPr lang="en-US"/>
          </a:p>
        </p:txBody>
      </p:sp>
      <p:pic>
        <p:nvPicPr>
          <p:cNvPr id="4" name="Content Placeholder 3" descr="FREDDIE_sticker food safety.jpg"/>
          <p:cNvPicPr>
            <a:picLocks noGrp="1" noChangeAspect="1"/>
          </p:cNvPicPr>
          <p:nvPr>
            <p:ph sz="half" idx="2"/>
          </p:nvPr>
        </p:nvPicPr>
        <p:blipFill>
          <a:blip r:embed="rId2" cstate="print"/>
          <a:stretch>
            <a:fillRect/>
          </a:stretch>
        </p:blipFill>
        <p:spPr>
          <a:xfrm>
            <a:off x="838200" y="1828800"/>
            <a:ext cx="3352800" cy="3505200"/>
          </a:xfrm>
        </p:spPr>
      </p:pic>
      <p:sp>
        <p:nvSpPr>
          <p:cNvPr id="7" name="Text Placeholder 6"/>
          <p:cNvSpPr>
            <a:spLocks noGrp="1"/>
          </p:cNvSpPr>
          <p:nvPr>
            <p:ph type="body" sz="quarter" idx="3"/>
          </p:nvPr>
        </p:nvSpPr>
        <p:spPr/>
        <p:txBody>
          <a:bodyPr/>
          <a:lstStyle/>
          <a:p>
            <a:endParaRPr lang="en-US"/>
          </a:p>
        </p:txBody>
      </p:sp>
      <p:pic>
        <p:nvPicPr>
          <p:cNvPr id="9" name="Content Placeholder 8" descr="food-poisoning2.gif"/>
          <p:cNvPicPr>
            <a:picLocks noGrp="1" noChangeAspect="1"/>
          </p:cNvPicPr>
          <p:nvPr>
            <p:ph sz="quarter" idx="4"/>
          </p:nvPr>
        </p:nvPicPr>
        <p:blipFill>
          <a:blip r:embed="rId3" cstate="print"/>
          <a:stretch>
            <a:fillRect/>
          </a:stretch>
        </p:blipFill>
        <p:spPr>
          <a:xfrm>
            <a:off x="5029200" y="1752600"/>
            <a:ext cx="2857500" cy="360045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A) </a:t>
            </a:r>
            <a:r>
              <a:rPr lang="en-US" sz="2800" i="1" dirty="0"/>
              <a:t>Staphylococcus aureus</a:t>
            </a:r>
            <a:br>
              <a:rPr lang="en-US" sz="2800" i="1" dirty="0"/>
            </a:br>
            <a:br>
              <a:rPr lang="en-US" sz="2800" dirty="0"/>
            </a:br>
            <a:r>
              <a:rPr lang="en-US" sz="2800" dirty="0"/>
              <a:t>	</a:t>
            </a:r>
            <a:r>
              <a:rPr lang="en-US" sz="2400" dirty="0"/>
              <a:t>- occurs 1-6 hours after eating the food; it is a 			food poisoning intoxication	</a:t>
            </a:r>
            <a:br>
              <a:rPr lang="en-US" sz="2400" dirty="0"/>
            </a:br>
            <a:r>
              <a:rPr lang="en-US" sz="2400" dirty="0"/>
              <a:t>	- severe nausea, vomiting, mild diarrhea, usually no fever</a:t>
            </a:r>
            <a:br>
              <a:rPr lang="en-US" sz="2400" dirty="0"/>
            </a:br>
            <a:r>
              <a:rPr lang="en-US" sz="2400" dirty="0"/>
              <a:t>	- produces an enterotoxin that is NOT destroyed by 			normal cooking temperatures</a:t>
            </a:r>
            <a:br>
              <a:rPr lang="en-US" sz="2400" dirty="0"/>
            </a:br>
            <a:r>
              <a:rPr lang="en-US" sz="2400" dirty="0"/>
              <a:t>	- come commonly from contaminated hands, is found in 		some humans’ nasal flora</a:t>
            </a:r>
            <a:br>
              <a:rPr lang="en-US" sz="2400" dirty="0"/>
            </a:br>
            <a:r>
              <a:rPr lang="en-US" sz="2400" dirty="0"/>
              <a:t>	- often found in custards, cream filled pastries, hams and </a:t>
            </a:r>
            <a:br>
              <a:rPr lang="en-US" sz="2400" dirty="0"/>
            </a:br>
            <a:r>
              <a:rPr lang="en-US" sz="2400" dirty="0"/>
              <a:t>		dressings</a:t>
            </a:r>
            <a:br>
              <a:rPr lang="en-US" sz="2400" dirty="0"/>
            </a:br>
            <a:br>
              <a:rPr lang="en-US" sz="2400" dirty="0"/>
            </a:b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Your hands and nasal flora may be a source of staphylococcal food poisoning, which is often referred to commonly as the “24 hour flu” even though it is not the flu.</a:t>
            </a:r>
          </a:p>
        </p:txBody>
      </p:sp>
      <p:pic>
        <p:nvPicPr>
          <p:cNvPr id="5" name="Content Placeholder 4" descr="staph food poisoning.jpg"/>
          <p:cNvPicPr>
            <a:picLocks noGrp="1" noChangeAspect="1"/>
          </p:cNvPicPr>
          <p:nvPr>
            <p:ph idx="1"/>
          </p:nvPr>
        </p:nvPicPr>
        <p:blipFill>
          <a:blip r:embed="rId2" cstate="print"/>
          <a:stretch>
            <a:fillRect/>
          </a:stretch>
        </p:blipFill>
        <p:spPr>
          <a:xfrm>
            <a:off x="2679700" y="1627981"/>
            <a:ext cx="3784600" cy="4470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B. </a:t>
            </a:r>
            <a:r>
              <a:rPr lang="en-US" sz="2800" i="1" dirty="0"/>
              <a:t>Clostridium botulinum</a:t>
            </a:r>
            <a:br>
              <a:rPr lang="en-US" sz="2800" dirty="0"/>
            </a:br>
            <a:br>
              <a:rPr lang="en-US" sz="2800" dirty="0"/>
            </a:br>
            <a:r>
              <a:rPr lang="en-US" sz="2800" dirty="0"/>
              <a:t>	</a:t>
            </a:r>
            <a:r>
              <a:rPr lang="en-US" sz="2400" dirty="0"/>
              <a:t>- “botulism” is a food poisoning intoxication</a:t>
            </a:r>
            <a:br>
              <a:rPr lang="en-US" sz="2400" dirty="0"/>
            </a:br>
            <a:r>
              <a:rPr lang="en-US" sz="2400" dirty="0"/>
              <a:t>	- these bacteria produce a neurotoxin that can only be 		destroyed by very high heat</a:t>
            </a:r>
            <a:br>
              <a:rPr lang="en-US" sz="2400" dirty="0"/>
            </a:br>
            <a:r>
              <a:rPr lang="en-US" sz="2400" dirty="0"/>
              <a:t>	- initially patients have blurred vision, difficulty 			swallowing or speaking</a:t>
            </a:r>
            <a:br>
              <a:rPr lang="en-US" sz="2400" dirty="0"/>
            </a:br>
            <a:r>
              <a:rPr lang="en-US" sz="2400" dirty="0"/>
              <a:t>	- occurs commonly in home canned foods</a:t>
            </a:r>
            <a:br>
              <a:rPr lang="en-US" sz="2400" dirty="0"/>
            </a:br>
            <a:r>
              <a:rPr lang="en-US" sz="2400" dirty="0"/>
              <a:t>	- in the United States, infant botulism is the most 			common type ( about 60 cases annually) and is 		the reason newborns are warned against eating 		what food?</a:t>
            </a:r>
            <a:br>
              <a:rPr lang="en-US" sz="2400" dirty="0"/>
            </a:br>
            <a:r>
              <a:rPr lang="en-US" sz="2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These products simply sanitize, physically removing bacteria from the surface of your skin.  To become antiseptic soap, some antiseptic chemical must be added to the soap.</a:t>
            </a:r>
          </a:p>
        </p:txBody>
      </p:sp>
      <p:sp>
        <p:nvSpPr>
          <p:cNvPr id="4" name="Text Placeholder 3"/>
          <p:cNvSpPr>
            <a:spLocks noGrp="1"/>
          </p:cNvSpPr>
          <p:nvPr>
            <p:ph type="body" idx="1"/>
          </p:nvPr>
        </p:nvSpPr>
        <p:spPr/>
        <p:txBody>
          <a:bodyPr/>
          <a:lstStyle/>
          <a:p>
            <a:r>
              <a:rPr lang="en-US" dirty="0"/>
              <a:t>Bar soap</a:t>
            </a:r>
          </a:p>
        </p:txBody>
      </p:sp>
      <p:pic>
        <p:nvPicPr>
          <p:cNvPr id="5" name="Content Placeholder 4" descr="soap.jpg"/>
          <p:cNvPicPr>
            <a:picLocks noGrp="1" noChangeAspect="1"/>
          </p:cNvPicPr>
          <p:nvPr>
            <p:ph sz="half" idx="2"/>
          </p:nvPr>
        </p:nvPicPr>
        <p:blipFill>
          <a:blip r:embed="rId2" cstate="print"/>
          <a:stretch>
            <a:fillRect/>
          </a:stretch>
        </p:blipFill>
        <p:spPr>
          <a:xfrm>
            <a:off x="457200" y="2635448"/>
            <a:ext cx="4040188" cy="3030141"/>
          </a:xfrm>
        </p:spPr>
      </p:pic>
      <p:sp>
        <p:nvSpPr>
          <p:cNvPr id="6" name="Text Placeholder 5"/>
          <p:cNvSpPr>
            <a:spLocks noGrp="1"/>
          </p:cNvSpPr>
          <p:nvPr>
            <p:ph type="body" sz="quarter" idx="3"/>
          </p:nvPr>
        </p:nvSpPr>
        <p:spPr/>
        <p:txBody>
          <a:bodyPr/>
          <a:lstStyle/>
          <a:p>
            <a:r>
              <a:rPr lang="en-US" dirty="0"/>
              <a:t>Liquid soap</a:t>
            </a:r>
          </a:p>
        </p:txBody>
      </p:sp>
      <p:pic>
        <p:nvPicPr>
          <p:cNvPr id="8" name="Content Placeholder 7" descr="hand sanitizer.jpg"/>
          <p:cNvPicPr>
            <a:picLocks noGrp="1" noChangeAspect="1"/>
          </p:cNvPicPr>
          <p:nvPr>
            <p:ph sz="quarter" idx="4"/>
          </p:nvPr>
        </p:nvPicPr>
        <p:blipFill>
          <a:blip r:embed="rId3" cstate="print"/>
          <a:stretch>
            <a:fillRect/>
          </a:stretch>
        </p:blipFill>
        <p:spPr>
          <a:xfrm>
            <a:off x="4953000" y="2667000"/>
            <a:ext cx="3352800" cy="2971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Infant botulism is sometimes linked to spores found in foods like honey.  Read any honey label and you will see the same warning as you see below.</a:t>
            </a:r>
          </a:p>
        </p:txBody>
      </p:sp>
      <p:sp>
        <p:nvSpPr>
          <p:cNvPr id="4" name="Text Placeholder 3"/>
          <p:cNvSpPr>
            <a:spLocks noGrp="1"/>
          </p:cNvSpPr>
          <p:nvPr>
            <p:ph type="body" idx="1"/>
          </p:nvPr>
        </p:nvSpPr>
        <p:spPr/>
        <p:txBody>
          <a:bodyPr/>
          <a:lstStyle/>
          <a:p>
            <a:endParaRPr lang="en-US"/>
          </a:p>
        </p:txBody>
      </p:sp>
      <p:pic>
        <p:nvPicPr>
          <p:cNvPr id="8" name="Content Placeholder 7" descr="infant_botulism.jpg"/>
          <p:cNvPicPr>
            <a:picLocks noGrp="1" noChangeAspect="1"/>
          </p:cNvPicPr>
          <p:nvPr>
            <p:ph sz="half" idx="2"/>
          </p:nvPr>
        </p:nvPicPr>
        <p:blipFill>
          <a:blip r:embed="rId2" cstate="print"/>
          <a:stretch>
            <a:fillRect/>
          </a:stretch>
        </p:blipFill>
        <p:spPr>
          <a:xfrm>
            <a:off x="609600" y="1752600"/>
            <a:ext cx="3733800" cy="4038600"/>
          </a:xfrm>
        </p:spPr>
      </p:pic>
      <p:sp>
        <p:nvSpPr>
          <p:cNvPr id="6" name="Text Placeholder 5"/>
          <p:cNvSpPr>
            <a:spLocks noGrp="1"/>
          </p:cNvSpPr>
          <p:nvPr>
            <p:ph type="body" sz="quarter" idx="3"/>
          </p:nvPr>
        </p:nvSpPr>
        <p:spPr/>
        <p:txBody>
          <a:bodyPr/>
          <a:lstStyle/>
          <a:p>
            <a:endParaRPr lang="en-US"/>
          </a:p>
        </p:txBody>
      </p:sp>
      <p:pic>
        <p:nvPicPr>
          <p:cNvPr id="9" name="Content Placeholder 8" descr="HONEY-300x400.jpg"/>
          <p:cNvPicPr>
            <a:picLocks noGrp="1" noChangeAspect="1"/>
          </p:cNvPicPr>
          <p:nvPr>
            <p:ph sz="quarter" idx="4"/>
          </p:nvPr>
        </p:nvPicPr>
        <p:blipFill>
          <a:blip r:embed="rId3" cstate="print"/>
          <a:stretch>
            <a:fillRect/>
          </a:stretch>
        </p:blipFill>
        <p:spPr>
          <a:xfrm>
            <a:off x="5105400" y="1828800"/>
            <a:ext cx="2857500" cy="3810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2800" dirty="0"/>
              <a:t>C. </a:t>
            </a:r>
            <a:r>
              <a:rPr lang="en-US" sz="2800" i="1" dirty="0"/>
              <a:t>Salmonella enterica </a:t>
            </a:r>
            <a:r>
              <a:rPr lang="en-US" sz="2800" dirty="0"/>
              <a:t>(many subspecies)</a:t>
            </a:r>
            <a:br>
              <a:rPr lang="en-US" sz="2800" dirty="0"/>
            </a:br>
            <a:r>
              <a:rPr lang="en-US" sz="2400" dirty="0"/>
              <a:t>	</a:t>
            </a:r>
            <a:r>
              <a:rPr lang="en-US" sz="2200" dirty="0"/>
              <a:t>- the second most common food poisoning in the U.S.</a:t>
            </a:r>
            <a:br>
              <a:rPr lang="en-US" sz="2200" dirty="0"/>
            </a:br>
            <a:r>
              <a:rPr lang="en-US" sz="2200" dirty="0"/>
              <a:t>	- signs and symptoms occur 12-48 hours after ingestion 			of food and is a food poisoning infection that can 			last from 2-5 days</a:t>
            </a:r>
            <a:br>
              <a:rPr lang="en-US" sz="2200" dirty="0"/>
            </a:br>
            <a:r>
              <a:rPr lang="en-US" sz="2200" dirty="0"/>
              <a:t>	- signs and symptoms include sudden abdominal pain, 			watery diarrhea, nausea and vomiting, moderate 			fever</a:t>
            </a:r>
            <a:br>
              <a:rPr lang="en-US" sz="2200" dirty="0"/>
            </a:br>
            <a:r>
              <a:rPr lang="en-US" sz="2200" dirty="0"/>
              <a:t>	- to prevent the problem, cook your food thoroughly</a:t>
            </a:r>
            <a:br>
              <a:rPr lang="en-US" sz="2200" dirty="0"/>
            </a:br>
            <a:r>
              <a:rPr lang="en-US" sz="2200" dirty="0"/>
              <a:t>	- raw and undercooked eggs (egg nog, Caesar salad dressing, 			homemade ice cream, cake batter and cookie dough, 		mayonnaise, sunny side up eggs); remember you can buy 		pasteurized eggs</a:t>
            </a:r>
            <a:br>
              <a:rPr lang="en-US" sz="2200" dirty="0"/>
            </a:br>
            <a:r>
              <a:rPr lang="en-US" sz="2200" dirty="0"/>
              <a:t>	- other sources include meat (particularly chicken), dairy, fruits 		and vegetables</a:t>
            </a:r>
            <a:br>
              <a:rPr lang="en-US" sz="2200" dirty="0"/>
            </a:br>
            <a:r>
              <a:rPr lang="en-US" sz="2200" dirty="0"/>
              <a:t>	- pet reptiles (turtles, snakes, iguanas) are also a potential source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Good sources of salmonella food poisoning.</a:t>
            </a:r>
          </a:p>
        </p:txBody>
      </p:sp>
      <p:sp>
        <p:nvSpPr>
          <p:cNvPr id="4" name="Text Placeholder 3"/>
          <p:cNvSpPr>
            <a:spLocks noGrp="1"/>
          </p:cNvSpPr>
          <p:nvPr>
            <p:ph type="body" idx="1"/>
          </p:nvPr>
        </p:nvSpPr>
        <p:spPr/>
        <p:txBody>
          <a:bodyPr/>
          <a:lstStyle/>
          <a:p>
            <a:r>
              <a:rPr lang="en-US" dirty="0"/>
              <a:t>Eggs </a:t>
            </a:r>
          </a:p>
        </p:txBody>
      </p:sp>
      <p:pic>
        <p:nvPicPr>
          <p:cNvPr id="8" name="Content Placeholder 7" descr="eggs salmonella.jpg"/>
          <p:cNvPicPr>
            <a:picLocks noGrp="1" noChangeAspect="1"/>
          </p:cNvPicPr>
          <p:nvPr>
            <p:ph sz="half" idx="2"/>
          </p:nvPr>
        </p:nvPicPr>
        <p:blipFill>
          <a:blip r:embed="rId2" cstate="print"/>
          <a:stretch>
            <a:fillRect/>
          </a:stretch>
        </p:blipFill>
        <p:spPr>
          <a:xfrm>
            <a:off x="457200" y="2286000"/>
            <a:ext cx="4040188" cy="3030141"/>
          </a:xfrm>
        </p:spPr>
      </p:pic>
      <p:sp>
        <p:nvSpPr>
          <p:cNvPr id="6" name="Text Placeholder 5"/>
          <p:cNvSpPr>
            <a:spLocks noGrp="1"/>
          </p:cNvSpPr>
          <p:nvPr>
            <p:ph type="body" sz="quarter" idx="3"/>
          </p:nvPr>
        </p:nvSpPr>
        <p:spPr/>
        <p:txBody>
          <a:bodyPr/>
          <a:lstStyle/>
          <a:p>
            <a:r>
              <a:rPr lang="en-US" dirty="0"/>
              <a:t>Chicken</a:t>
            </a:r>
          </a:p>
        </p:txBody>
      </p:sp>
      <p:pic>
        <p:nvPicPr>
          <p:cNvPr id="9" name="Content Placeholder 8" descr="chickenpackage.jpg"/>
          <p:cNvPicPr>
            <a:picLocks noGrp="1" noChangeAspect="1"/>
          </p:cNvPicPr>
          <p:nvPr>
            <p:ph sz="quarter" idx="4"/>
          </p:nvPr>
        </p:nvPicPr>
        <p:blipFill>
          <a:blip r:embed="rId3" cstate="print"/>
          <a:stretch>
            <a:fillRect/>
          </a:stretch>
        </p:blipFill>
        <p:spPr>
          <a:xfrm>
            <a:off x="4648200" y="2209800"/>
            <a:ext cx="4041775" cy="3031331"/>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 egg of birds and reptiles exits through the cloaca, and is often contaminated with feces.</a:t>
            </a:r>
          </a:p>
        </p:txBody>
      </p:sp>
      <p:sp>
        <p:nvSpPr>
          <p:cNvPr id="4" name="Text Placeholder 3"/>
          <p:cNvSpPr>
            <a:spLocks noGrp="1"/>
          </p:cNvSpPr>
          <p:nvPr>
            <p:ph type="body" idx="1"/>
          </p:nvPr>
        </p:nvSpPr>
        <p:spPr>
          <a:xfrm>
            <a:off x="457200" y="1371600"/>
            <a:ext cx="4040188" cy="803275"/>
          </a:xfrm>
        </p:spPr>
        <p:txBody>
          <a:bodyPr/>
          <a:lstStyle/>
          <a:p>
            <a:endParaRPr lang="en-US" dirty="0"/>
          </a:p>
        </p:txBody>
      </p:sp>
      <p:pic>
        <p:nvPicPr>
          <p:cNvPr id="8" name="Content Placeholder 7" descr="e coli food poisonio.jpg"/>
          <p:cNvPicPr>
            <a:picLocks noGrp="1" noChangeAspect="1"/>
          </p:cNvPicPr>
          <p:nvPr>
            <p:ph sz="half" idx="2"/>
          </p:nvPr>
        </p:nvPicPr>
        <p:blipFill>
          <a:blip r:embed="rId2" cstate="print"/>
          <a:stretch>
            <a:fillRect/>
          </a:stretch>
        </p:blipFill>
        <p:spPr>
          <a:xfrm>
            <a:off x="5029200" y="1828800"/>
            <a:ext cx="3200399" cy="3276600"/>
          </a:xfrm>
        </p:spPr>
      </p:pic>
      <p:sp>
        <p:nvSpPr>
          <p:cNvPr id="6" name="Text Placeholder 5"/>
          <p:cNvSpPr>
            <a:spLocks noGrp="1"/>
          </p:cNvSpPr>
          <p:nvPr>
            <p:ph type="body" sz="quarter" idx="3"/>
          </p:nvPr>
        </p:nvSpPr>
        <p:spPr/>
        <p:txBody>
          <a:bodyPr/>
          <a:lstStyle/>
          <a:p>
            <a:endParaRPr lang="en-US"/>
          </a:p>
        </p:txBody>
      </p:sp>
      <p:pic>
        <p:nvPicPr>
          <p:cNvPr id="9" name="Content Placeholder 8" descr="eggs salmonella.jpg"/>
          <p:cNvPicPr>
            <a:picLocks noGrp="1" noChangeAspect="1"/>
          </p:cNvPicPr>
          <p:nvPr>
            <p:ph sz="quarter" idx="4"/>
          </p:nvPr>
        </p:nvPicPr>
        <p:blipFill>
          <a:blip r:embed="rId3" cstate="print"/>
          <a:stretch>
            <a:fillRect/>
          </a:stretch>
        </p:blipFill>
        <p:spPr>
          <a:xfrm>
            <a:off x="457200" y="1524000"/>
            <a:ext cx="4039210" cy="4572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762000"/>
            <a:ext cx="4040188" cy="1412875"/>
          </a:xfrm>
        </p:spPr>
        <p:txBody>
          <a:bodyPr>
            <a:normAutofit lnSpcReduction="10000"/>
          </a:bodyPr>
          <a:lstStyle/>
          <a:p>
            <a:r>
              <a:rPr lang="en-US" dirty="0"/>
              <a:t>Raw cookie dough and cake batter made with raw eggs can cause salmonella food poisoning</a:t>
            </a:r>
          </a:p>
        </p:txBody>
      </p:sp>
      <p:pic>
        <p:nvPicPr>
          <p:cNvPr id="7" name="Content Placeholder 6" descr="chocolate-cookie-dough-450x382.jpg"/>
          <p:cNvPicPr>
            <a:picLocks noGrp="1" noChangeAspect="1"/>
          </p:cNvPicPr>
          <p:nvPr>
            <p:ph sz="half" idx="2"/>
          </p:nvPr>
        </p:nvPicPr>
        <p:blipFill>
          <a:blip r:embed="rId2" cstate="print"/>
          <a:stretch>
            <a:fillRect/>
          </a:stretch>
        </p:blipFill>
        <p:spPr>
          <a:xfrm>
            <a:off x="457200" y="2286001"/>
            <a:ext cx="4040188" cy="3579354"/>
          </a:xfrm>
        </p:spPr>
      </p:pic>
      <p:sp>
        <p:nvSpPr>
          <p:cNvPr id="5" name="Text Placeholder 4"/>
          <p:cNvSpPr>
            <a:spLocks noGrp="1"/>
          </p:cNvSpPr>
          <p:nvPr>
            <p:ph type="body" sz="quarter" idx="3"/>
          </p:nvPr>
        </p:nvSpPr>
        <p:spPr>
          <a:xfrm>
            <a:off x="4645025" y="685800"/>
            <a:ext cx="4041775" cy="1489075"/>
          </a:xfrm>
        </p:spPr>
        <p:txBody>
          <a:bodyPr/>
          <a:lstStyle/>
          <a:p>
            <a:r>
              <a:rPr lang="en-US" dirty="0"/>
              <a:t>Wash your hands before eating if you handle a reptile.</a:t>
            </a:r>
          </a:p>
          <a:p>
            <a:endParaRPr lang="en-US" dirty="0"/>
          </a:p>
        </p:txBody>
      </p:sp>
      <p:pic>
        <p:nvPicPr>
          <p:cNvPr id="8" name="Content Placeholder 7" descr="pet reptiles.jpg"/>
          <p:cNvPicPr>
            <a:picLocks noGrp="1" noChangeAspect="1"/>
          </p:cNvPicPr>
          <p:nvPr>
            <p:ph sz="quarter" idx="4"/>
          </p:nvPr>
        </p:nvPicPr>
        <p:blipFill>
          <a:blip r:embed="rId3" cstate="print"/>
          <a:stretch>
            <a:fillRect/>
          </a:stretch>
        </p:blipFill>
        <p:spPr>
          <a:xfrm>
            <a:off x="4800600" y="2286000"/>
            <a:ext cx="3810000" cy="35814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58762"/>
          </a:xfrm>
        </p:spPr>
        <p:txBody>
          <a:bodyPr>
            <a:normAutofit fontScale="90000"/>
          </a:bodyPr>
          <a:lstStyle/>
          <a:p>
            <a:endParaRPr lang="en-US" dirty="0"/>
          </a:p>
        </p:txBody>
      </p:sp>
      <p:sp>
        <p:nvSpPr>
          <p:cNvPr id="4" name="Text Placeholder 3"/>
          <p:cNvSpPr>
            <a:spLocks noGrp="1"/>
          </p:cNvSpPr>
          <p:nvPr>
            <p:ph type="body" idx="1"/>
          </p:nvPr>
        </p:nvSpPr>
        <p:spPr>
          <a:xfrm>
            <a:off x="457200" y="762001"/>
            <a:ext cx="4040188" cy="914400"/>
          </a:xfrm>
        </p:spPr>
        <p:txBody>
          <a:bodyPr>
            <a:normAutofit fontScale="92500" lnSpcReduction="20000"/>
          </a:bodyPr>
          <a:lstStyle/>
          <a:p>
            <a:r>
              <a:rPr lang="en-US" dirty="0"/>
              <a:t>Sudden abdominal pain is common with salmonella food poisoning</a:t>
            </a:r>
          </a:p>
        </p:txBody>
      </p:sp>
      <p:pic>
        <p:nvPicPr>
          <p:cNvPr id="8" name="Content Placeholder 7" descr="salmonella food poison.jpg"/>
          <p:cNvPicPr>
            <a:picLocks noGrp="1" noChangeAspect="1"/>
          </p:cNvPicPr>
          <p:nvPr>
            <p:ph sz="half" idx="2"/>
          </p:nvPr>
        </p:nvPicPr>
        <p:blipFill>
          <a:blip r:embed="rId2" cstate="print"/>
          <a:stretch>
            <a:fillRect/>
          </a:stretch>
        </p:blipFill>
        <p:spPr>
          <a:xfrm>
            <a:off x="533400" y="1905000"/>
            <a:ext cx="3810000" cy="3810000"/>
          </a:xfrm>
        </p:spPr>
      </p:pic>
      <p:sp>
        <p:nvSpPr>
          <p:cNvPr id="6" name="Text Placeholder 5"/>
          <p:cNvSpPr>
            <a:spLocks noGrp="1"/>
          </p:cNvSpPr>
          <p:nvPr>
            <p:ph type="body" sz="quarter" idx="3"/>
          </p:nvPr>
        </p:nvSpPr>
        <p:spPr>
          <a:xfrm>
            <a:off x="4645025" y="685801"/>
            <a:ext cx="4041775" cy="838199"/>
          </a:xfrm>
        </p:spPr>
        <p:txBody>
          <a:bodyPr>
            <a:normAutofit fontScale="92500"/>
          </a:bodyPr>
          <a:lstStyle/>
          <a:p>
            <a:r>
              <a:rPr lang="en-US" dirty="0"/>
              <a:t>Foods that can be associated with salmonella food poisoning</a:t>
            </a:r>
          </a:p>
        </p:txBody>
      </p:sp>
      <p:pic>
        <p:nvPicPr>
          <p:cNvPr id="9" name="Content Placeholder 8" descr="salmonella_e1.jpg"/>
          <p:cNvPicPr>
            <a:picLocks noGrp="1" noChangeAspect="1"/>
          </p:cNvPicPr>
          <p:nvPr>
            <p:ph sz="quarter" idx="4"/>
          </p:nvPr>
        </p:nvPicPr>
        <p:blipFill>
          <a:blip r:embed="rId3" cstate="print"/>
          <a:stretch>
            <a:fillRect/>
          </a:stretch>
        </p:blipFill>
        <p:spPr>
          <a:xfrm>
            <a:off x="4572000" y="2209800"/>
            <a:ext cx="4267200" cy="3031684"/>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pPr algn="l"/>
            <a:br>
              <a:rPr lang="en-US" sz="2800" dirty="0"/>
            </a:br>
            <a:r>
              <a:rPr lang="en-US" sz="2800" dirty="0"/>
              <a:t>D. </a:t>
            </a:r>
            <a:r>
              <a:rPr lang="en-US" sz="2800" i="1" dirty="0"/>
              <a:t>Campylobacter jejuni</a:t>
            </a:r>
            <a:br>
              <a:rPr lang="en-US" sz="2800" dirty="0"/>
            </a:br>
            <a:r>
              <a:rPr lang="en-US" sz="2400" dirty="0"/>
              <a:t>	- most common food poisoning infectious cause of diarrhea in 		the U.S.</a:t>
            </a:r>
            <a:br>
              <a:rPr lang="en-US" sz="2400" dirty="0"/>
            </a:br>
            <a:r>
              <a:rPr lang="en-US" sz="2400" dirty="0"/>
              <a:t>	- raw and undercooked meats, raw (unpasteurized) milk,</a:t>
            </a:r>
            <a:br>
              <a:rPr lang="en-US" sz="2400" dirty="0"/>
            </a:br>
            <a:r>
              <a:rPr lang="en-US" sz="2400" dirty="0"/>
              <a:t>		untreated and contaminated water (and foods 			irrigated or washed with this water) are all 			sources</a:t>
            </a:r>
            <a:br>
              <a:rPr lang="en-US" sz="2400" dirty="0"/>
            </a:br>
            <a:r>
              <a:rPr lang="en-US" sz="2400" dirty="0"/>
              <a:t>	</a:t>
            </a:r>
            <a:endParaRPr lang="en-US" sz="2800" dirty="0"/>
          </a:p>
        </p:txBody>
      </p:sp>
      <p:pic>
        <p:nvPicPr>
          <p:cNvPr id="4" name="Content Placeholder 3" descr="Raw-Milk-Outbreak(2) campylo.jpg"/>
          <p:cNvPicPr>
            <a:picLocks noGrp="1" noChangeAspect="1"/>
          </p:cNvPicPr>
          <p:nvPr>
            <p:ph idx="1"/>
          </p:nvPr>
        </p:nvPicPr>
        <p:blipFill>
          <a:blip r:embed="rId2" cstate="print"/>
          <a:stretch>
            <a:fillRect/>
          </a:stretch>
        </p:blipFill>
        <p:spPr>
          <a:xfrm>
            <a:off x="2819400" y="2971800"/>
            <a:ext cx="3733800" cy="2743199"/>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pPr algn="l"/>
            <a:r>
              <a:rPr lang="en-US" sz="2800" dirty="0"/>
              <a:t>E. </a:t>
            </a:r>
            <a:r>
              <a:rPr lang="en-US" sz="2800" i="1" dirty="0"/>
              <a:t>Shigella</a:t>
            </a:r>
            <a:r>
              <a:rPr lang="en-US" sz="2800" dirty="0"/>
              <a:t> spp.</a:t>
            </a:r>
            <a:br>
              <a:rPr lang="en-US" sz="2800" dirty="0"/>
            </a:br>
            <a:r>
              <a:rPr lang="en-US" sz="2400" dirty="0"/>
              <a:t>	- third most common cause of food poisoning in the U.S.</a:t>
            </a:r>
            <a:br>
              <a:rPr lang="en-US" sz="2400" dirty="0"/>
            </a:br>
            <a:r>
              <a:rPr lang="en-US" sz="2400" dirty="0"/>
              <a:t>	- bacillary dysentery (bloody mucousy diarrhea)</a:t>
            </a:r>
            <a:br>
              <a:rPr lang="en-US" sz="2400" dirty="0"/>
            </a:br>
            <a:r>
              <a:rPr lang="en-US" sz="2400" dirty="0"/>
              <a:t>	- salads, milk and dairy products, contaminated water  			are all common sources of this food poisoning 			infection</a:t>
            </a:r>
            <a:br>
              <a:rPr lang="en-US" sz="2400" dirty="0"/>
            </a:br>
            <a:endParaRPr lang="en-US" sz="2800" dirty="0"/>
          </a:p>
        </p:txBody>
      </p:sp>
      <p:pic>
        <p:nvPicPr>
          <p:cNvPr id="4" name="Content Placeholder 3" descr="foodpoisoningmenu.jpg"/>
          <p:cNvPicPr>
            <a:picLocks noGrp="1" noChangeAspect="1"/>
          </p:cNvPicPr>
          <p:nvPr>
            <p:ph idx="1"/>
          </p:nvPr>
        </p:nvPicPr>
        <p:blipFill>
          <a:blip r:embed="rId2" cstate="print"/>
          <a:stretch>
            <a:fillRect/>
          </a:stretch>
        </p:blipFill>
        <p:spPr>
          <a:xfrm>
            <a:off x="2209800" y="2514600"/>
            <a:ext cx="4724400" cy="32004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F. </a:t>
            </a:r>
            <a:r>
              <a:rPr lang="en-US" sz="2800" i="1" dirty="0" err="1"/>
              <a:t>Listeria</a:t>
            </a:r>
            <a:r>
              <a:rPr lang="en-US" sz="2800" i="1" dirty="0"/>
              <a:t> </a:t>
            </a:r>
            <a:r>
              <a:rPr lang="en-US" sz="2800" i="1" dirty="0" err="1"/>
              <a:t>moncytogenes</a:t>
            </a:r>
            <a:br>
              <a:rPr lang="en-US" sz="2800" i="1" dirty="0"/>
            </a:br>
            <a:br>
              <a:rPr lang="en-US" sz="2800" dirty="0"/>
            </a:br>
            <a:r>
              <a:rPr lang="en-US" sz="2400" dirty="0"/>
              <a:t>	- common in soil and water where contamination is easy</a:t>
            </a:r>
            <a:br>
              <a:rPr lang="en-US" sz="2400" dirty="0"/>
            </a:br>
            <a:r>
              <a:rPr lang="en-US" sz="2400" dirty="0"/>
              <a:t>	- STORCH organism which can lead to miscarriage and still 		born delivery</a:t>
            </a:r>
            <a:br>
              <a:rPr lang="en-US" sz="2400" dirty="0"/>
            </a:br>
            <a:r>
              <a:rPr lang="en-US" sz="2400" dirty="0"/>
              <a:t>	- diary products, raw and undercooked meats, seafood 		and produce are all sources</a:t>
            </a:r>
            <a:br>
              <a:rPr lang="en-US" sz="2400" dirty="0"/>
            </a:br>
            <a:br>
              <a:rPr lang="en-US" sz="2400" dirty="0"/>
            </a:b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Listeria.jpg"/>
          <p:cNvPicPr>
            <a:picLocks noGrp="1" noChangeAspect="1"/>
          </p:cNvPicPr>
          <p:nvPr>
            <p:ph idx="1"/>
          </p:nvPr>
        </p:nvPicPr>
        <p:blipFill>
          <a:blip r:embed="rId2" cstate="print"/>
          <a:stretch>
            <a:fillRect/>
          </a:stretch>
        </p:blipFill>
        <p:spPr>
          <a:xfrm>
            <a:off x="2057400" y="838200"/>
            <a:ext cx="5334000" cy="4953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r>
              <a:rPr lang="en-US" sz="3600" dirty="0">
                <a:solidFill>
                  <a:schemeClr val="accent6">
                    <a:lumMod val="50000"/>
                  </a:schemeClr>
                </a:solidFill>
              </a:rPr>
              <a:t>PHYSICAL CONTROL OF MICROBIAL GROWTH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gn="l"/>
            <a:r>
              <a:rPr lang="en-US" sz="2800" dirty="0"/>
              <a:t>G. </a:t>
            </a:r>
            <a:r>
              <a:rPr lang="en-US" sz="2800" i="1" dirty="0"/>
              <a:t>Escherichia coli </a:t>
            </a:r>
            <a:r>
              <a:rPr lang="en-US" sz="2800" dirty="0"/>
              <a:t>strain O157:H7</a:t>
            </a:r>
            <a:br>
              <a:rPr lang="en-US" sz="2800" dirty="0"/>
            </a:br>
            <a:r>
              <a:rPr lang="en-US" sz="2400" dirty="0"/>
              <a:t>	- enterotoxigenic strain of </a:t>
            </a:r>
            <a:r>
              <a:rPr lang="en-US" sz="2400" i="1" dirty="0"/>
              <a:t>E. coli</a:t>
            </a:r>
            <a:br>
              <a:rPr lang="en-US" sz="2400" dirty="0"/>
            </a:br>
            <a:r>
              <a:rPr lang="en-US" sz="2400" dirty="0"/>
              <a:t>	- undercooked meat, raw milk, unpasteurized juice and water, </a:t>
            </a:r>
            <a:br>
              <a:rPr lang="en-US" sz="2400" dirty="0"/>
            </a:br>
            <a:r>
              <a:rPr lang="en-US" sz="2400" dirty="0"/>
              <a:t>		petting zoos, raw vegetables</a:t>
            </a:r>
            <a:br>
              <a:rPr lang="en-US" sz="2400" dirty="0"/>
            </a:br>
            <a:br>
              <a:rPr lang="en-US" sz="2400" dirty="0"/>
            </a:br>
            <a:endParaRPr lang="en-US" sz="2800" dirty="0"/>
          </a:p>
        </p:txBody>
      </p:sp>
      <p:sp>
        <p:nvSpPr>
          <p:cNvPr id="5" name="Text Placeholder 4"/>
          <p:cNvSpPr>
            <a:spLocks noGrp="1"/>
          </p:cNvSpPr>
          <p:nvPr>
            <p:ph type="body" idx="1"/>
          </p:nvPr>
        </p:nvSpPr>
        <p:spPr>
          <a:xfrm>
            <a:off x="457200" y="1752600"/>
            <a:ext cx="4040188" cy="228600"/>
          </a:xfrm>
        </p:spPr>
        <p:txBody>
          <a:bodyPr>
            <a:normAutofit fontScale="47500" lnSpcReduction="20000"/>
          </a:bodyPr>
          <a:lstStyle/>
          <a:p>
            <a:endParaRPr lang="en-US" dirty="0"/>
          </a:p>
        </p:txBody>
      </p:sp>
      <p:pic>
        <p:nvPicPr>
          <p:cNvPr id="4" name="Content Placeholder 3" descr="web_petting_zoo.jpg"/>
          <p:cNvPicPr>
            <a:picLocks noGrp="1" noChangeAspect="1"/>
          </p:cNvPicPr>
          <p:nvPr>
            <p:ph sz="half" idx="2"/>
          </p:nvPr>
        </p:nvPicPr>
        <p:blipFill>
          <a:blip r:embed="rId2" cstate="print"/>
          <a:stretch>
            <a:fillRect/>
          </a:stretch>
        </p:blipFill>
        <p:spPr>
          <a:xfrm>
            <a:off x="5334000" y="2590800"/>
            <a:ext cx="2514600" cy="1905000"/>
          </a:xfrm>
        </p:spPr>
      </p:pic>
      <p:sp>
        <p:nvSpPr>
          <p:cNvPr id="6" name="Text Placeholder 5"/>
          <p:cNvSpPr>
            <a:spLocks noGrp="1"/>
          </p:cNvSpPr>
          <p:nvPr>
            <p:ph type="body" sz="quarter" idx="3"/>
          </p:nvPr>
        </p:nvSpPr>
        <p:spPr>
          <a:xfrm>
            <a:off x="4645025" y="1752600"/>
            <a:ext cx="4041775" cy="152400"/>
          </a:xfrm>
        </p:spPr>
        <p:txBody>
          <a:bodyPr>
            <a:normAutofit fontScale="25000" lnSpcReduction="20000"/>
          </a:bodyPr>
          <a:lstStyle/>
          <a:p>
            <a:endParaRPr lang="en-US" dirty="0"/>
          </a:p>
        </p:txBody>
      </p:sp>
      <p:pic>
        <p:nvPicPr>
          <p:cNvPr id="8" name="Content Placeholder 7" descr="ground-beef_350(1).jpg"/>
          <p:cNvPicPr>
            <a:picLocks noGrp="1" noChangeAspect="1"/>
          </p:cNvPicPr>
          <p:nvPr>
            <p:ph sz="quarter" idx="4"/>
          </p:nvPr>
        </p:nvPicPr>
        <p:blipFill>
          <a:blip r:embed="rId3" cstate="print"/>
          <a:stretch>
            <a:fillRect/>
          </a:stretch>
        </p:blipFill>
        <p:spPr>
          <a:xfrm>
            <a:off x="533400" y="1905000"/>
            <a:ext cx="4041775" cy="3741529"/>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a:xfrm>
            <a:off x="457200" y="838201"/>
            <a:ext cx="4040188" cy="838200"/>
          </a:xfrm>
        </p:spPr>
        <p:txBody>
          <a:bodyPr/>
          <a:lstStyle/>
          <a:p>
            <a:r>
              <a:rPr lang="en-US" dirty="0"/>
              <a:t>Many raw vegetables can harbor </a:t>
            </a:r>
            <a:r>
              <a:rPr lang="en-US" i="1" dirty="0" err="1"/>
              <a:t>E.coli</a:t>
            </a:r>
            <a:r>
              <a:rPr lang="en-US" dirty="0"/>
              <a:t> O157:H7</a:t>
            </a:r>
          </a:p>
        </p:txBody>
      </p:sp>
      <p:pic>
        <p:nvPicPr>
          <p:cNvPr id="8" name="Content Placeholder 7" descr="e coli food poisonio.jpg"/>
          <p:cNvPicPr>
            <a:picLocks noGrp="1" noChangeAspect="1"/>
          </p:cNvPicPr>
          <p:nvPr>
            <p:ph sz="half" idx="2"/>
          </p:nvPr>
        </p:nvPicPr>
        <p:blipFill>
          <a:blip r:embed="rId2" cstate="print"/>
          <a:stretch>
            <a:fillRect/>
          </a:stretch>
        </p:blipFill>
        <p:spPr>
          <a:xfrm>
            <a:off x="1219200" y="1905000"/>
            <a:ext cx="2456140" cy="3733800"/>
          </a:xfrm>
        </p:spPr>
      </p:pic>
      <p:sp>
        <p:nvSpPr>
          <p:cNvPr id="6" name="Text Placeholder 5"/>
          <p:cNvSpPr>
            <a:spLocks noGrp="1"/>
          </p:cNvSpPr>
          <p:nvPr>
            <p:ph type="body" sz="quarter" idx="3"/>
          </p:nvPr>
        </p:nvSpPr>
        <p:spPr>
          <a:xfrm>
            <a:off x="4648200" y="609601"/>
            <a:ext cx="4041775" cy="1066799"/>
          </a:xfrm>
        </p:spPr>
        <p:txBody>
          <a:bodyPr/>
          <a:lstStyle/>
          <a:p>
            <a:r>
              <a:rPr lang="en-US" dirty="0"/>
              <a:t>Petting zoos have been a source of </a:t>
            </a:r>
            <a:r>
              <a:rPr lang="en-US" i="1" dirty="0"/>
              <a:t>E. coli </a:t>
            </a:r>
            <a:r>
              <a:rPr lang="en-US" dirty="0"/>
              <a:t>O157:H7</a:t>
            </a:r>
          </a:p>
        </p:txBody>
      </p:sp>
      <p:pic>
        <p:nvPicPr>
          <p:cNvPr id="9" name="Content Placeholder 8" descr="e coli pet zoo.jpg"/>
          <p:cNvPicPr>
            <a:picLocks noGrp="1" noChangeAspect="1"/>
          </p:cNvPicPr>
          <p:nvPr>
            <p:ph sz="quarter" idx="4"/>
          </p:nvPr>
        </p:nvPicPr>
        <p:blipFill>
          <a:blip r:embed="rId3" cstate="print"/>
          <a:stretch>
            <a:fillRect/>
          </a:stretch>
        </p:blipFill>
        <p:spPr>
          <a:xfrm>
            <a:off x="4876800" y="1905000"/>
            <a:ext cx="3276600" cy="36576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2800" dirty="0"/>
            </a:br>
            <a:br>
              <a:rPr lang="en-US" sz="2800" dirty="0"/>
            </a:br>
            <a:r>
              <a:rPr lang="en-US" sz="2800" dirty="0"/>
              <a:t>H. </a:t>
            </a:r>
            <a:r>
              <a:rPr lang="en-US" sz="2800" i="1" dirty="0"/>
              <a:t>Bacillus cereus</a:t>
            </a:r>
            <a:br>
              <a:rPr lang="en-US" sz="2800" dirty="0"/>
            </a:br>
            <a:r>
              <a:rPr lang="en-US" sz="2400" dirty="0"/>
              <a:t>	- produces a toxin and is common in rice dishes</a:t>
            </a:r>
            <a:br>
              <a:rPr lang="en-US" sz="2400" dirty="0"/>
            </a:br>
            <a:br>
              <a:rPr lang="en-US" sz="2400" dirty="0"/>
            </a:br>
            <a:endParaRPr lang="en-US" sz="2800" dirty="0"/>
          </a:p>
        </p:txBody>
      </p:sp>
      <p:sp>
        <p:nvSpPr>
          <p:cNvPr id="5" name="Text Placeholder 4"/>
          <p:cNvSpPr>
            <a:spLocks noGrp="1"/>
          </p:cNvSpPr>
          <p:nvPr>
            <p:ph type="body" idx="1"/>
          </p:nvPr>
        </p:nvSpPr>
        <p:spPr/>
        <p:txBody>
          <a:bodyPr/>
          <a:lstStyle/>
          <a:p>
            <a:endParaRPr lang="en-US"/>
          </a:p>
        </p:txBody>
      </p:sp>
      <p:pic>
        <p:nvPicPr>
          <p:cNvPr id="4" name="Content Placeholder 3" descr="b cereus rice.jpg"/>
          <p:cNvPicPr>
            <a:picLocks noGrp="1" noChangeAspect="1"/>
          </p:cNvPicPr>
          <p:nvPr>
            <p:ph sz="half" idx="2"/>
          </p:nvPr>
        </p:nvPicPr>
        <p:blipFill>
          <a:blip r:embed="rId2" cstate="print"/>
          <a:stretch>
            <a:fillRect/>
          </a:stretch>
        </p:blipFill>
        <p:spPr>
          <a:xfrm>
            <a:off x="609600" y="1828800"/>
            <a:ext cx="3511296" cy="3511296"/>
          </a:xfrm>
        </p:spPr>
      </p:pic>
      <p:sp>
        <p:nvSpPr>
          <p:cNvPr id="6" name="Text Placeholder 5"/>
          <p:cNvSpPr>
            <a:spLocks noGrp="1"/>
          </p:cNvSpPr>
          <p:nvPr>
            <p:ph type="body" sz="quarter" idx="3"/>
          </p:nvPr>
        </p:nvSpPr>
        <p:spPr/>
        <p:txBody>
          <a:bodyPr/>
          <a:lstStyle/>
          <a:p>
            <a:endParaRPr lang="en-US"/>
          </a:p>
        </p:txBody>
      </p:sp>
      <p:pic>
        <p:nvPicPr>
          <p:cNvPr id="8" name="Content Placeholder 7" descr="b cereus rice.jpg"/>
          <p:cNvPicPr>
            <a:picLocks noGrp="1" noChangeAspect="1"/>
          </p:cNvPicPr>
          <p:nvPr>
            <p:ph sz="quarter" idx="4"/>
          </p:nvPr>
        </p:nvPicPr>
        <p:blipFill>
          <a:blip r:embed="rId3" cstate="print"/>
          <a:stretch>
            <a:fillRect/>
          </a:stretch>
        </p:blipFill>
        <p:spPr>
          <a:xfrm>
            <a:off x="4724400" y="1752600"/>
            <a:ext cx="3581400" cy="35814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gn="l"/>
            <a:r>
              <a:rPr lang="en-US" sz="2800" dirty="0"/>
              <a:t>								 </a:t>
            </a:r>
            <a:r>
              <a:rPr lang="en-US" sz="2800" dirty="0" err="1"/>
              <a:t>I.</a:t>
            </a:r>
            <a:r>
              <a:rPr lang="en-US" sz="2800" i="1" dirty="0" err="1"/>
              <a:t>Vibrio</a:t>
            </a:r>
            <a:r>
              <a:rPr lang="en-US" sz="2800" i="1" dirty="0"/>
              <a:t> </a:t>
            </a:r>
            <a:r>
              <a:rPr lang="en-US" sz="2800" i="1" dirty="0" err="1"/>
              <a:t>vulnificus</a:t>
            </a:r>
            <a:r>
              <a:rPr lang="en-US" sz="2800" i="1" dirty="0"/>
              <a:t> </a:t>
            </a:r>
            <a:r>
              <a:rPr lang="en-US" sz="2800" dirty="0"/>
              <a:t>and </a:t>
            </a:r>
            <a:r>
              <a:rPr lang="en-US" sz="2800" i="1" dirty="0"/>
              <a:t>Vibrio </a:t>
            </a:r>
            <a:r>
              <a:rPr lang="en-US" sz="2800" i="1" dirty="0" err="1"/>
              <a:t>parahemolyticus</a:t>
            </a:r>
            <a:br>
              <a:rPr lang="en-US" sz="2400" dirty="0"/>
            </a:br>
            <a:r>
              <a:rPr lang="en-US" sz="2400" dirty="0"/>
              <a:t>	- commonly from raw and undercooked seafood</a:t>
            </a:r>
            <a:br>
              <a:rPr lang="en-US" sz="2400" dirty="0"/>
            </a:br>
            <a:r>
              <a:rPr lang="en-US" sz="2400" dirty="0"/>
              <a:t>	- </a:t>
            </a:r>
            <a:r>
              <a:rPr lang="en-US" sz="2400" i="1" dirty="0"/>
              <a:t>V. </a:t>
            </a:r>
            <a:r>
              <a:rPr lang="en-US" sz="2400" i="1" dirty="0" err="1"/>
              <a:t>vulnificus</a:t>
            </a:r>
            <a:r>
              <a:rPr lang="en-US" sz="2400" i="1" dirty="0"/>
              <a:t> </a:t>
            </a:r>
            <a:r>
              <a:rPr lang="en-US" sz="2400" dirty="0"/>
              <a:t>toxins can cause a primary septicemia</a:t>
            </a:r>
            <a:br>
              <a:rPr lang="en-US" sz="2400" dirty="0"/>
            </a:br>
            <a:r>
              <a:rPr lang="en-US" sz="2400" dirty="0"/>
              <a:t>	- </a:t>
            </a:r>
            <a:r>
              <a:rPr lang="en-US" sz="2400" i="1" dirty="0"/>
              <a:t>V. </a:t>
            </a:r>
            <a:r>
              <a:rPr lang="en-US" sz="2400" i="1" dirty="0" err="1"/>
              <a:t>parahemolyticus</a:t>
            </a:r>
            <a:r>
              <a:rPr lang="en-US" sz="2400" i="1" dirty="0"/>
              <a:t> </a:t>
            </a:r>
            <a:r>
              <a:rPr lang="en-US" sz="2400" dirty="0"/>
              <a:t>less severe causing watery diarrhea, 		abdominal cramps, vomiting, fever with chills</a:t>
            </a:r>
            <a:br>
              <a:rPr lang="en-US" sz="2400" dirty="0"/>
            </a:br>
            <a:br>
              <a:rPr lang="en-US" sz="2400" dirty="0"/>
            </a:br>
            <a:endParaRPr lang="en-US" sz="2800" dirty="0"/>
          </a:p>
        </p:txBody>
      </p:sp>
      <p:pic>
        <p:nvPicPr>
          <p:cNvPr id="4" name="Content Placeholder 3" descr="oysters.jpg"/>
          <p:cNvPicPr>
            <a:picLocks noGrp="1" noChangeAspect="1"/>
          </p:cNvPicPr>
          <p:nvPr>
            <p:ph idx="1"/>
          </p:nvPr>
        </p:nvPicPr>
        <p:blipFill>
          <a:blip r:embed="rId2" cstate="print"/>
          <a:stretch>
            <a:fillRect/>
          </a:stretch>
        </p:blipFill>
        <p:spPr>
          <a:xfrm>
            <a:off x="2295525" y="2482056"/>
            <a:ext cx="4552950" cy="352425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Shellfish are a common source of </a:t>
            </a:r>
            <a:r>
              <a:rPr lang="en-US" sz="2800" dirty="0" err="1"/>
              <a:t>vibriosis</a:t>
            </a:r>
            <a:r>
              <a:rPr lang="en-US" sz="2800" dirty="0"/>
              <a:t>, they filter feed in the water.</a:t>
            </a:r>
          </a:p>
        </p:txBody>
      </p:sp>
      <p:pic>
        <p:nvPicPr>
          <p:cNvPr id="5" name="Content Placeholder 4" descr="clam_labeled_1.jpg"/>
          <p:cNvPicPr>
            <a:picLocks noGrp="1" noChangeAspect="1"/>
          </p:cNvPicPr>
          <p:nvPr>
            <p:ph idx="1"/>
          </p:nvPr>
        </p:nvPicPr>
        <p:blipFill>
          <a:blip r:embed="rId2" cstate="print"/>
          <a:stretch>
            <a:fillRect/>
          </a:stretch>
        </p:blipFill>
        <p:spPr>
          <a:xfrm>
            <a:off x="1233266" y="1600200"/>
            <a:ext cx="6677468" cy="45259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J. Norwalk virus (now known as norovirus diarrhea)</a:t>
            </a:r>
            <a:br>
              <a:rPr lang="en-US" sz="2800" dirty="0"/>
            </a:br>
            <a:br>
              <a:rPr lang="en-US" sz="2800" dirty="0"/>
            </a:br>
            <a:r>
              <a:rPr lang="en-US" sz="2400" dirty="0"/>
              <a:t>	- nausea, vomiting , stomach cramps, diarrhea </a:t>
            </a:r>
            <a:br>
              <a:rPr lang="en-US" sz="2400" dirty="0"/>
            </a:br>
            <a:r>
              <a:rPr lang="en-US" sz="2400" dirty="0"/>
              <a:t>	- waterborne food poisoning commonly from shell fish 		and fin fish and contaminated water</a:t>
            </a:r>
            <a:br>
              <a:rPr lang="en-US" sz="2400" dirty="0"/>
            </a:br>
            <a:r>
              <a:rPr lang="en-US" sz="2400" dirty="0"/>
              <a:t>	- has a history of being reported in massive epidemics on 		cruise ships, but the source is from people on 		land, where the microbes are common</a:t>
            </a:r>
            <a:br>
              <a:rPr lang="en-US" sz="2400" dirty="0"/>
            </a:br>
            <a:br>
              <a:rPr lang="en-US" sz="2400" dirty="0"/>
            </a:br>
            <a:r>
              <a:rPr lang="en-US" sz="2400" dirty="0"/>
              <a:t>There are other sources of food poisoning, we just mentioned 	some of the more common or serious here in these 	notes.</a:t>
            </a:r>
            <a:br>
              <a:rPr lang="en-US" sz="2400" dirty="0"/>
            </a:b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Wash your hands and use hand sanitizers liberally when on a cruise ship to help prevent </a:t>
            </a:r>
            <a:r>
              <a:rPr lang="en-US" sz="2400" b="1" dirty="0"/>
              <a:t>norovirus diarrhea</a:t>
            </a:r>
            <a:r>
              <a:rPr lang="en-US" sz="2400" dirty="0"/>
              <a:t>.</a:t>
            </a:r>
          </a:p>
        </p:txBody>
      </p:sp>
      <p:sp>
        <p:nvSpPr>
          <p:cNvPr id="4" name="Text Placeholder 3"/>
          <p:cNvSpPr>
            <a:spLocks noGrp="1"/>
          </p:cNvSpPr>
          <p:nvPr>
            <p:ph type="body" idx="1"/>
          </p:nvPr>
        </p:nvSpPr>
        <p:spPr/>
        <p:txBody>
          <a:bodyPr/>
          <a:lstStyle/>
          <a:p>
            <a:endParaRPr lang="en-US"/>
          </a:p>
        </p:txBody>
      </p:sp>
      <p:pic>
        <p:nvPicPr>
          <p:cNvPr id="8" name="Content Placeholder 7" descr="norwalk.jpg"/>
          <p:cNvPicPr>
            <a:picLocks noGrp="1" noChangeAspect="1"/>
          </p:cNvPicPr>
          <p:nvPr>
            <p:ph sz="half" idx="2"/>
          </p:nvPr>
        </p:nvPicPr>
        <p:blipFill>
          <a:blip r:embed="rId2" cstate="print"/>
          <a:stretch>
            <a:fillRect/>
          </a:stretch>
        </p:blipFill>
        <p:spPr>
          <a:xfrm>
            <a:off x="457200" y="1981200"/>
            <a:ext cx="4040188" cy="3019939"/>
          </a:xfrm>
        </p:spPr>
      </p:pic>
      <p:sp>
        <p:nvSpPr>
          <p:cNvPr id="6" name="Text Placeholder 5"/>
          <p:cNvSpPr>
            <a:spLocks noGrp="1"/>
          </p:cNvSpPr>
          <p:nvPr>
            <p:ph type="body" sz="quarter" idx="3"/>
          </p:nvPr>
        </p:nvSpPr>
        <p:spPr/>
        <p:txBody>
          <a:bodyPr/>
          <a:lstStyle/>
          <a:p>
            <a:endParaRPr lang="en-US" dirty="0"/>
          </a:p>
        </p:txBody>
      </p:sp>
      <p:pic>
        <p:nvPicPr>
          <p:cNvPr id="9" name="Content Placeholder 8" descr="norwalk ship.jpg"/>
          <p:cNvPicPr>
            <a:picLocks noGrp="1" noChangeAspect="1"/>
          </p:cNvPicPr>
          <p:nvPr>
            <p:ph sz="quarter" idx="4"/>
          </p:nvPr>
        </p:nvPicPr>
        <p:blipFill>
          <a:blip r:embed="rId3" cstate="print"/>
          <a:stretch>
            <a:fillRect/>
          </a:stretch>
        </p:blipFill>
        <p:spPr>
          <a:xfrm>
            <a:off x="4648200" y="1981200"/>
            <a:ext cx="4038600" cy="282702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sz="3600" dirty="0">
                <a:solidFill>
                  <a:schemeClr val="accent6">
                    <a:lumMod val="50000"/>
                  </a:schemeClr>
                </a:solidFill>
              </a:rPr>
              <a:t>Steps You Can Take to Prevent </a:t>
            </a:r>
            <a:br>
              <a:rPr lang="en-US" sz="3600" dirty="0">
                <a:solidFill>
                  <a:schemeClr val="accent6">
                    <a:lumMod val="50000"/>
                  </a:schemeClr>
                </a:solidFill>
              </a:rPr>
            </a:br>
            <a:r>
              <a:rPr lang="en-US" sz="3600" dirty="0">
                <a:solidFill>
                  <a:schemeClr val="accent6">
                    <a:lumMod val="50000"/>
                  </a:schemeClr>
                </a:solidFill>
              </a:rPr>
              <a:t>Food Poisoning in the Home</a:t>
            </a:r>
            <a:br>
              <a:rPr lang="en-US" sz="3600" dirty="0"/>
            </a:br>
            <a:endParaRPr lang="en-US" sz="3600" dirty="0"/>
          </a:p>
        </p:txBody>
      </p:sp>
      <p:pic>
        <p:nvPicPr>
          <p:cNvPr id="4" name="Content Placeholder 3" descr="Foodborne%20illness_6.jpg"/>
          <p:cNvPicPr>
            <a:picLocks noGrp="1" noChangeAspect="1"/>
          </p:cNvPicPr>
          <p:nvPr>
            <p:ph idx="1"/>
          </p:nvPr>
        </p:nvPicPr>
        <p:blipFill>
          <a:blip r:embed="rId2" cstate="print"/>
          <a:stretch>
            <a:fillRect/>
          </a:stretch>
        </p:blipFill>
        <p:spPr>
          <a:xfrm>
            <a:off x="1905000" y="1600200"/>
            <a:ext cx="5257800" cy="47244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l"/>
            <a:r>
              <a:rPr lang="en-US" sz="2400" dirty="0"/>
              <a:t>1. Cook meats thoroughly until the juices run clear.</a:t>
            </a:r>
            <a:br>
              <a:rPr lang="en-US" sz="2400" dirty="0"/>
            </a:br>
            <a:r>
              <a:rPr lang="en-US" sz="2400" dirty="0"/>
              <a:t>	- use a meat thermometer</a:t>
            </a:r>
          </a:p>
        </p:txBody>
      </p:sp>
      <p:pic>
        <p:nvPicPr>
          <p:cNvPr id="4" name="Content Placeholder 3" descr="food_safe_temperature.png"/>
          <p:cNvPicPr>
            <a:picLocks noGrp="1" noChangeAspect="1"/>
          </p:cNvPicPr>
          <p:nvPr>
            <p:ph idx="1"/>
          </p:nvPr>
        </p:nvPicPr>
        <p:blipFill>
          <a:blip r:embed="rId2" cstate="print"/>
          <a:stretch>
            <a:fillRect/>
          </a:stretch>
        </p:blipFill>
        <p:spPr>
          <a:xfrm flipV="1">
            <a:off x="1447800" y="5562599"/>
            <a:ext cx="64838" cy="45719"/>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2400" dirty="0"/>
              <a:t>2. Wash your hands thoroughly with soap and water before beginning 	food preparation, after handling food (particularly meat), and 	after going to the restroom.</a:t>
            </a:r>
          </a:p>
        </p:txBody>
      </p:sp>
      <p:pic>
        <p:nvPicPr>
          <p:cNvPr id="6" name="Content Placeholder 5" descr="hand-washing-by-mwookie.jpg"/>
          <p:cNvPicPr>
            <a:picLocks noGrp="1" noChangeAspect="1"/>
          </p:cNvPicPr>
          <p:nvPr>
            <p:ph idx="1"/>
          </p:nvPr>
        </p:nvPicPr>
        <p:blipFill>
          <a:blip r:embed="rId2" cstate="print"/>
          <a:stretch>
            <a:fillRect/>
          </a:stretch>
        </p:blipFill>
        <p:spPr>
          <a:xfrm>
            <a:off x="2438400" y="1676400"/>
            <a:ext cx="3886200" cy="3810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1. HEAT</a:t>
            </a:r>
            <a:br>
              <a:rPr lang="en-US" sz="2800" dirty="0"/>
            </a:br>
            <a:r>
              <a:rPr lang="en-US" sz="2800" dirty="0"/>
              <a:t>	- </a:t>
            </a:r>
            <a:r>
              <a:rPr lang="en-US" sz="2800" dirty="0">
                <a:solidFill>
                  <a:srgbClr val="FF0000"/>
                </a:solidFill>
              </a:rPr>
              <a:t>direct flaming, incineration and hot air </a:t>
            </a:r>
            <a:r>
              <a:rPr lang="en-US" sz="2800" dirty="0"/>
              <a:t>can be used to sterilize</a:t>
            </a:r>
            <a:br>
              <a:rPr lang="en-US" sz="2800" dirty="0"/>
            </a:br>
            <a:r>
              <a:rPr lang="en-US" sz="2800" dirty="0"/>
              <a:t>	- boiling (100°C) kills many vegetative cells and viruses but may not kill endospores and therefore is not a method of sterilization!</a:t>
            </a:r>
            <a:br>
              <a:rPr lang="en-US" sz="2800" dirty="0"/>
            </a:br>
            <a:r>
              <a:rPr lang="en-US" sz="2800" dirty="0"/>
              <a:t>	- </a:t>
            </a:r>
            <a:r>
              <a:rPr lang="en-US" sz="2800" dirty="0">
                <a:solidFill>
                  <a:srgbClr val="FF0000"/>
                </a:solidFill>
              </a:rPr>
              <a:t>canning</a:t>
            </a:r>
            <a:r>
              <a:rPr lang="en-US" sz="2800" dirty="0"/>
              <a:t> destroys endospores, but may not eliminate hyperthermophilic bacteria; canned goods are considered to be </a:t>
            </a:r>
            <a:r>
              <a:rPr lang="en-US" sz="2800" dirty="0">
                <a:solidFill>
                  <a:srgbClr val="FF0000"/>
                </a:solidFill>
              </a:rPr>
              <a:t>“commercially sterilized”</a:t>
            </a:r>
            <a:br>
              <a:rPr lang="en-US" sz="2800" dirty="0"/>
            </a:br>
            <a:r>
              <a:rPr lang="en-US" sz="2800" dirty="0"/>
              <a:t>	- pasteurization is NOT a sterilization technique!</a:t>
            </a:r>
            <a:br>
              <a:rPr lang="en-US" sz="2800" dirty="0"/>
            </a:b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Wash and brush off fruits and vegetables before serving.</a:t>
            </a:r>
          </a:p>
        </p:txBody>
      </p:sp>
      <p:pic>
        <p:nvPicPr>
          <p:cNvPr id="7" name="Content Placeholder 6" descr="washing-tomatoes-sink-lg.jpg"/>
          <p:cNvPicPr>
            <a:picLocks noGrp="1" noChangeAspect="1"/>
          </p:cNvPicPr>
          <p:nvPr>
            <p:ph idx="1"/>
          </p:nvPr>
        </p:nvPicPr>
        <p:blipFill>
          <a:blip r:embed="rId2" cstate="print"/>
          <a:stretch>
            <a:fillRect/>
          </a:stretch>
        </p:blipFill>
        <p:spPr>
          <a:xfrm>
            <a:off x="2819400" y="1371600"/>
            <a:ext cx="3429000" cy="43815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2400" dirty="0"/>
              <a:t>Kitchen cloths should be washed often, particularly after cleaning up a spill.</a:t>
            </a:r>
            <a:br>
              <a:rPr lang="en-US" sz="2400" dirty="0"/>
            </a:br>
            <a:r>
              <a:rPr lang="en-US" sz="2400" dirty="0"/>
              <a:t>Kitchen sponges can be micro waved, WHEN WET, or put into the dishwasher to reduce bacterial contamination.</a:t>
            </a:r>
          </a:p>
        </p:txBody>
      </p:sp>
      <p:pic>
        <p:nvPicPr>
          <p:cNvPr id="4" name="Content Placeholder 3" descr="kitchen sponge germs.jpg"/>
          <p:cNvPicPr>
            <a:picLocks noGrp="1" noChangeAspect="1"/>
          </p:cNvPicPr>
          <p:nvPr>
            <p:ph idx="1"/>
          </p:nvPr>
        </p:nvPicPr>
        <p:blipFill>
          <a:blip r:embed="rId2" cstate="print"/>
          <a:stretch>
            <a:fillRect/>
          </a:stretch>
        </p:blipFill>
        <p:spPr>
          <a:xfrm>
            <a:off x="1981200" y="2362200"/>
            <a:ext cx="5257800" cy="32004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2400" dirty="0"/>
              <a:t>3. Use separate cutting boards, one for raw meat, another for other foods.</a:t>
            </a:r>
            <a:br>
              <a:rPr lang="en-US" sz="2400" dirty="0"/>
            </a:br>
            <a:r>
              <a:rPr lang="en-US" sz="2400" dirty="0"/>
              <a:t>	- thoroughly wash cutting boards and utensils in hot soapy water.</a:t>
            </a:r>
            <a:br>
              <a:rPr lang="en-US" sz="2400" dirty="0"/>
            </a:br>
            <a:r>
              <a:rPr lang="en-US" sz="2400" dirty="0"/>
              <a:t>- what kind of cutting board is the best?   </a:t>
            </a:r>
          </a:p>
        </p:txBody>
      </p:sp>
      <p:pic>
        <p:nvPicPr>
          <p:cNvPr id="4" name="Content Placeholder 3" descr="cutting boards.jpg"/>
          <p:cNvPicPr>
            <a:picLocks noGrp="1" noChangeAspect="1"/>
          </p:cNvPicPr>
          <p:nvPr>
            <p:ph idx="1"/>
          </p:nvPr>
        </p:nvPicPr>
        <p:blipFill>
          <a:blip r:embed="rId2" cstate="print"/>
          <a:stretch>
            <a:fillRect/>
          </a:stretch>
        </p:blipFill>
        <p:spPr>
          <a:xfrm>
            <a:off x="2819400" y="2438401"/>
            <a:ext cx="3581400" cy="28956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44762"/>
          </a:xfrm>
        </p:spPr>
        <p:txBody>
          <a:bodyPr>
            <a:normAutofit/>
          </a:bodyPr>
          <a:lstStyle/>
          <a:p>
            <a:pPr algn="l"/>
            <a:r>
              <a:rPr lang="en-US" sz="2400" dirty="0"/>
              <a:t>4. Keep meat separate from other foods and items in grocery bags.</a:t>
            </a:r>
            <a:br>
              <a:rPr lang="en-US" sz="2400" dirty="0"/>
            </a:br>
            <a:r>
              <a:rPr lang="en-US" sz="2400" dirty="0"/>
              <a:t>	- don’t let juices of poultry or raw meat come in contact 		with other foods</a:t>
            </a:r>
            <a:br>
              <a:rPr lang="en-US" sz="2400" dirty="0"/>
            </a:br>
            <a:r>
              <a:rPr lang="en-US" sz="2400" dirty="0"/>
              <a:t>	- always marinate food in the refrigerator</a:t>
            </a:r>
          </a:p>
        </p:txBody>
      </p:sp>
      <p:pic>
        <p:nvPicPr>
          <p:cNvPr id="6" name="Content Placeholder 5" descr="marinade.jpg"/>
          <p:cNvPicPr>
            <a:picLocks noGrp="1" noChangeAspect="1"/>
          </p:cNvPicPr>
          <p:nvPr>
            <p:ph idx="1"/>
          </p:nvPr>
        </p:nvPicPr>
        <p:blipFill>
          <a:blip r:embed="rId2" cstate="print"/>
          <a:stretch>
            <a:fillRect/>
          </a:stretch>
        </p:blipFill>
        <p:spPr>
          <a:xfrm>
            <a:off x="2438400" y="2590800"/>
            <a:ext cx="3962400" cy="29718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400" dirty="0"/>
              <a:t>5. Freeze meat immediately when you arrive home.</a:t>
            </a:r>
            <a:br>
              <a:rPr lang="en-US" sz="2400" dirty="0"/>
            </a:br>
            <a:br>
              <a:rPr lang="en-US" sz="2400" dirty="0"/>
            </a:br>
            <a:r>
              <a:rPr lang="en-US" sz="2400" dirty="0"/>
              <a:t>	- thawing rules: thaw foods preferably in the refrigerator</a:t>
            </a:r>
            <a:br>
              <a:rPr lang="en-US" sz="2400" dirty="0"/>
            </a:br>
            <a:r>
              <a:rPr lang="en-US" sz="2400" dirty="0"/>
              <a:t>		and not on the counter or in the sink</a:t>
            </a:r>
            <a:br>
              <a:rPr lang="en-US" sz="2400" dirty="0"/>
            </a:br>
            <a:r>
              <a:rPr lang="en-US" sz="2400" dirty="0"/>
              <a:t>	- sink thawing should only be done if the food is 			completely immersed in COLD water</a:t>
            </a:r>
            <a:br>
              <a:rPr lang="en-US" sz="2400" dirty="0"/>
            </a:br>
            <a:r>
              <a:rPr lang="en-US" sz="2400" dirty="0"/>
              <a:t>	- microwave thawing should only be done if the meat is 		to be cooked immediately afterwards</a:t>
            </a:r>
            <a:br>
              <a:rPr lang="en-US" sz="2400" dirty="0"/>
            </a:br>
            <a:r>
              <a:rPr lang="en-US" sz="2400" dirty="0"/>
              <a:t>	- store foods in small containers in the refrigerator and 		allow air to circulate around each food container 		(don’t pack your refrigerator full of food)</a:t>
            </a:r>
            <a:br>
              <a:rPr lang="en-US" sz="2400" dirty="0"/>
            </a:b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a:t>HAPPY THANKSGIVING!!!</a:t>
            </a:r>
            <a:br>
              <a:rPr lang="en-US" sz="2400" dirty="0"/>
            </a:br>
            <a:r>
              <a:rPr lang="en-US" sz="2400" dirty="0"/>
              <a:t>This holiday is considered by many to be our national food poisoning holiday </a:t>
            </a:r>
            <a:r>
              <a:rPr lang="en-US" sz="2400" dirty="0">
                <a:sym typeface="Wingdings" pitchFamily="2" charset="2"/>
              </a:rPr>
              <a:t></a:t>
            </a:r>
            <a:endParaRPr lang="en-US" sz="2400" dirty="0"/>
          </a:p>
        </p:txBody>
      </p:sp>
      <p:sp>
        <p:nvSpPr>
          <p:cNvPr id="7" name="Text Placeholder 6"/>
          <p:cNvSpPr>
            <a:spLocks noGrp="1"/>
          </p:cNvSpPr>
          <p:nvPr>
            <p:ph type="body" idx="1"/>
          </p:nvPr>
        </p:nvSpPr>
        <p:spPr/>
        <p:txBody>
          <a:bodyPr/>
          <a:lstStyle/>
          <a:p>
            <a:r>
              <a:rPr lang="en-US" dirty="0"/>
              <a:t>Don’t stuff your bird!!</a:t>
            </a:r>
          </a:p>
        </p:txBody>
      </p:sp>
      <p:pic>
        <p:nvPicPr>
          <p:cNvPr id="5" name="Content Placeholder 4" descr="toxicturkey.jpg"/>
          <p:cNvPicPr>
            <a:picLocks noGrp="1" noChangeAspect="1"/>
          </p:cNvPicPr>
          <p:nvPr>
            <p:ph sz="half" idx="2"/>
          </p:nvPr>
        </p:nvPicPr>
        <p:blipFill>
          <a:blip r:embed="rId2" cstate="print"/>
          <a:stretch>
            <a:fillRect/>
          </a:stretch>
        </p:blipFill>
        <p:spPr>
          <a:xfrm>
            <a:off x="596106" y="2438400"/>
            <a:ext cx="3762375" cy="2978944"/>
          </a:xfrm>
        </p:spPr>
      </p:pic>
      <p:sp>
        <p:nvSpPr>
          <p:cNvPr id="8" name="Text Placeholder 7"/>
          <p:cNvSpPr>
            <a:spLocks noGrp="1"/>
          </p:cNvSpPr>
          <p:nvPr>
            <p:ph type="body" sz="quarter" idx="3"/>
          </p:nvPr>
        </p:nvSpPr>
        <p:spPr/>
        <p:txBody>
          <a:bodyPr/>
          <a:lstStyle/>
          <a:p>
            <a:r>
              <a:rPr lang="en-US" dirty="0"/>
              <a:t>You may end up here </a:t>
            </a:r>
            <a:r>
              <a:rPr lang="en-US" dirty="0">
                <a:sym typeface="Wingdings" pitchFamily="2" charset="2"/>
              </a:rPr>
              <a:t></a:t>
            </a:r>
            <a:endParaRPr lang="en-US" dirty="0"/>
          </a:p>
        </p:txBody>
      </p:sp>
      <p:pic>
        <p:nvPicPr>
          <p:cNvPr id="10" name="Content Placeholder 9" descr="emergency room.jpg"/>
          <p:cNvPicPr>
            <a:picLocks noGrp="1" noChangeAspect="1"/>
          </p:cNvPicPr>
          <p:nvPr>
            <p:ph sz="quarter" idx="4"/>
          </p:nvPr>
        </p:nvPicPr>
        <p:blipFill>
          <a:blip r:embed="rId3" cstate="print"/>
          <a:stretch>
            <a:fillRect/>
          </a:stretch>
        </p:blipFill>
        <p:spPr>
          <a:xfrm>
            <a:off x="4648200" y="2514600"/>
            <a:ext cx="4041775" cy="2890385"/>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049962"/>
          </a:xfrm>
        </p:spPr>
        <p:txBody>
          <a:bodyPr>
            <a:normAutofit/>
          </a:bodyPr>
          <a:lstStyle/>
          <a:p>
            <a:pPr algn="l"/>
            <a:r>
              <a:rPr lang="en-US" sz="2800" dirty="0"/>
              <a:t>6. Don’t consume meat that has been left out for over 	2 hours; if you want to eat it, cook it again to be 	safe.</a:t>
            </a:r>
            <a:br>
              <a:rPr lang="en-US" sz="2800" dirty="0"/>
            </a:br>
            <a:br>
              <a:rPr lang="en-US" sz="2800" dirty="0"/>
            </a:br>
            <a:r>
              <a:rPr lang="en-US" sz="2800" dirty="0"/>
              <a:t>	- hot foods need to be kept </a:t>
            </a:r>
            <a:r>
              <a:rPr lang="en-US" sz="2800"/>
              <a:t>over 135°F</a:t>
            </a:r>
            <a:br>
              <a:rPr lang="en-US" sz="2800" dirty="0"/>
            </a:br>
            <a:r>
              <a:rPr lang="en-US" sz="2800" dirty="0"/>
              <a:t>	- cold foods need to be kept under 40°F</a:t>
            </a:r>
            <a:br>
              <a:rPr lang="en-US" sz="2800" dirty="0"/>
            </a:br>
            <a:br>
              <a:rPr lang="en-US" sz="2800" dirty="0"/>
            </a:br>
            <a:endParaRPr 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temperature food safety temp.jpg"/>
          <p:cNvPicPr>
            <a:picLocks noGrp="1" noChangeAspect="1"/>
          </p:cNvPicPr>
          <p:nvPr>
            <p:ph idx="1"/>
          </p:nvPr>
        </p:nvPicPr>
        <p:blipFill>
          <a:blip r:embed="rId2" cstate="print"/>
          <a:stretch>
            <a:fillRect/>
          </a:stretch>
        </p:blipFill>
        <p:spPr>
          <a:xfrm>
            <a:off x="1447800" y="0"/>
            <a:ext cx="6248400" cy="6858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2400" dirty="0"/>
              <a:t>Don’t taste foods you suspect are going bad to “test them”</a:t>
            </a:r>
            <a:br>
              <a:rPr lang="en-US" sz="2400" dirty="0"/>
            </a:br>
            <a:br>
              <a:rPr lang="en-US" sz="2400" dirty="0"/>
            </a:br>
            <a:r>
              <a:rPr lang="en-US" sz="2400" dirty="0"/>
              <a:t>REMEMBER, IF IN DOUBT, THROW IT OUT </a:t>
            </a:r>
            <a:r>
              <a:rPr lang="en-US" sz="2400" dirty="0">
                <a:sym typeface="Wingdings" pitchFamily="2" charset="2"/>
              </a:rPr>
              <a:t></a:t>
            </a:r>
            <a:endParaRPr lang="en-US" sz="2400" dirty="0"/>
          </a:p>
        </p:txBody>
      </p:sp>
      <p:pic>
        <p:nvPicPr>
          <p:cNvPr id="4" name="Content Placeholder 3" descr="leftovers-ck-0505-article-l.jpg"/>
          <p:cNvPicPr>
            <a:picLocks noGrp="1" noChangeAspect="1"/>
          </p:cNvPicPr>
          <p:nvPr>
            <p:ph idx="1"/>
          </p:nvPr>
        </p:nvPicPr>
        <p:blipFill>
          <a:blip r:embed="rId2" cstate="print"/>
          <a:stretch>
            <a:fillRect/>
          </a:stretch>
        </p:blipFill>
        <p:spPr>
          <a:xfrm>
            <a:off x="2667000" y="1905000"/>
            <a:ext cx="4038600" cy="40386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normAutofit/>
          </a:bodyPr>
          <a:lstStyle/>
          <a:p>
            <a:r>
              <a:rPr lang="en-US" sz="3200" dirty="0"/>
              <a:t>CHEMICAL CONTROL OF MICROBIAL GROWTH</a:t>
            </a:r>
            <a:br>
              <a:rPr lang="en-US" sz="3200" dirty="0"/>
            </a:br>
            <a:r>
              <a:rPr lang="en-US" sz="2400" dirty="0"/>
              <a:t>Some chemicals commonly used on the body or on inanimate objects include:</a:t>
            </a:r>
            <a:endParaRPr lang="en-US" sz="3200" dirty="0"/>
          </a:p>
        </p:txBody>
      </p:sp>
      <p:sp>
        <p:nvSpPr>
          <p:cNvPr id="7" name="Text Placeholder 6"/>
          <p:cNvSpPr>
            <a:spLocks noGrp="1"/>
          </p:cNvSpPr>
          <p:nvPr>
            <p:ph type="body" idx="1"/>
          </p:nvPr>
        </p:nvSpPr>
        <p:spPr>
          <a:xfrm>
            <a:off x="457200" y="2057399"/>
            <a:ext cx="4040188" cy="117475"/>
          </a:xfrm>
        </p:spPr>
        <p:txBody>
          <a:bodyPr>
            <a:normAutofit fontScale="25000" lnSpcReduction="20000"/>
          </a:bodyPr>
          <a:lstStyle/>
          <a:p>
            <a:endParaRPr lang="en-US" dirty="0"/>
          </a:p>
        </p:txBody>
      </p:sp>
      <p:pic>
        <p:nvPicPr>
          <p:cNvPr id="6" name="Content Placeholder 5" descr="antiseptic-hand-gel-1.jpg"/>
          <p:cNvPicPr>
            <a:picLocks noGrp="1" noChangeAspect="1"/>
          </p:cNvPicPr>
          <p:nvPr>
            <p:ph sz="half" idx="2"/>
          </p:nvPr>
        </p:nvPicPr>
        <p:blipFill>
          <a:blip r:embed="rId2" cstate="print"/>
          <a:stretch>
            <a:fillRect/>
          </a:stretch>
        </p:blipFill>
        <p:spPr>
          <a:xfrm>
            <a:off x="1295400" y="1752600"/>
            <a:ext cx="2743200" cy="4343400"/>
          </a:xfrm>
        </p:spPr>
      </p:pic>
      <p:sp>
        <p:nvSpPr>
          <p:cNvPr id="8" name="Text Placeholder 7"/>
          <p:cNvSpPr>
            <a:spLocks noGrp="1"/>
          </p:cNvSpPr>
          <p:nvPr>
            <p:ph type="body" sz="quarter" idx="3"/>
          </p:nvPr>
        </p:nvSpPr>
        <p:spPr>
          <a:xfrm>
            <a:off x="4645025" y="2129155"/>
            <a:ext cx="4041775" cy="45719"/>
          </a:xfrm>
        </p:spPr>
        <p:txBody>
          <a:bodyPr>
            <a:normAutofit fontScale="25000" lnSpcReduction="20000"/>
          </a:bodyPr>
          <a:lstStyle/>
          <a:p>
            <a:endParaRPr lang="en-US" dirty="0"/>
          </a:p>
        </p:txBody>
      </p:sp>
      <p:pic>
        <p:nvPicPr>
          <p:cNvPr id="10" name="Content Placeholder 9" descr="chlorine bleach.bmp"/>
          <p:cNvPicPr>
            <a:picLocks noGrp="1" noChangeAspect="1"/>
          </p:cNvPicPr>
          <p:nvPr>
            <p:ph sz="quarter" idx="4"/>
          </p:nvPr>
        </p:nvPicPr>
        <p:blipFill>
          <a:blip r:embed="rId3" cstate="print"/>
          <a:stretch>
            <a:fillRect/>
          </a:stretch>
        </p:blipFill>
        <p:spPr>
          <a:xfrm>
            <a:off x="4800600" y="1981200"/>
            <a:ext cx="3476625" cy="3657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92500" lnSpcReduction="20000"/>
          </a:bodyPr>
          <a:lstStyle/>
          <a:p>
            <a:r>
              <a:rPr lang="en-US" dirty="0">
                <a:solidFill>
                  <a:srgbClr val="FF0000"/>
                </a:solidFill>
              </a:rPr>
              <a:t>Incineration </a:t>
            </a:r>
            <a:r>
              <a:rPr lang="en-US" dirty="0"/>
              <a:t>is a sterilizing method</a:t>
            </a:r>
          </a:p>
        </p:txBody>
      </p:sp>
      <p:pic>
        <p:nvPicPr>
          <p:cNvPr id="7" name="Content Placeholder 6" descr="incineration.jpg"/>
          <p:cNvPicPr>
            <a:picLocks noGrp="1" noChangeAspect="1"/>
          </p:cNvPicPr>
          <p:nvPr>
            <p:ph sz="half" idx="2"/>
          </p:nvPr>
        </p:nvPicPr>
        <p:blipFill>
          <a:blip r:embed="rId2" cstate="print"/>
          <a:stretch>
            <a:fillRect/>
          </a:stretch>
        </p:blipFill>
        <p:spPr>
          <a:xfrm>
            <a:off x="609600" y="2362200"/>
            <a:ext cx="3200400" cy="3200399"/>
          </a:xfrm>
        </p:spPr>
      </p:pic>
      <p:sp>
        <p:nvSpPr>
          <p:cNvPr id="5" name="Text Placeholder 4"/>
          <p:cNvSpPr>
            <a:spLocks noGrp="1"/>
          </p:cNvSpPr>
          <p:nvPr>
            <p:ph type="body" sz="quarter" idx="3"/>
          </p:nvPr>
        </p:nvSpPr>
        <p:spPr/>
        <p:txBody>
          <a:bodyPr>
            <a:normAutofit fontScale="92500" lnSpcReduction="20000"/>
          </a:bodyPr>
          <a:lstStyle/>
          <a:p>
            <a:r>
              <a:rPr lang="en-US" dirty="0">
                <a:solidFill>
                  <a:srgbClr val="FF0000"/>
                </a:solidFill>
              </a:rPr>
              <a:t>Direct flaming </a:t>
            </a:r>
            <a:r>
              <a:rPr lang="en-US" dirty="0"/>
              <a:t>is a sterilizing method</a:t>
            </a:r>
          </a:p>
        </p:txBody>
      </p:sp>
      <p:pic>
        <p:nvPicPr>
          <p:cNvPr id="8" name="Content Placeholder 7" descr="bunsenpic.jpg"/>
          <p:cNvPicPr>
            <a:picLocks noGrp="1" noChangeAspect="1"/>
          </p:cNvPicPr>
          <p:nvPr>
            <p:ph sz="quarter" idx="4"/>
          </p:nvPr>
        </p:nvPicPr>
        <p:blipFill>
          <a:blip r:embed="rId3" cstate="print"/>
          <a:stretch>
            <a:fillRect/>
          </a:stretch>
        </p:blipFill>
        <p:spPr>
          <a:xfrm>
            <a:off x="4800600" y="2362200"/>
            <a:ext cx="3238500" cy="32385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973762"/>
          </a:xfrm>
        </p:spPr>
        <p:txBody>
          <a:bodyPr>
            <a:normAutofit/>
          </a:bodyPr>
          <a:lstStyle/>
          <a:p>
            <a:pPr algn="l"/>
            <a:r>
              <a:rPr lang="en-US" sz="2800" dirty="0"/>
              <a:t>1) PHENOL (carbolic acid) and related compounds</a:t>
            </a:r>
            <a:br>
              <a:rPr lang="en-US" sz="2800" dirty="0"/>
            </a:br>
            <a:r>
              <a:rPr lang="en-US" sz="2800" dirty="0"/>
              <a:t>	</a:t>
            </a:r>
            <a:r>
              <a:rPr lang="en-US" sz="2400" dirty="0"/>
              <a:t>- used by Lister to decrease infections due to surgical 		wounds</a:t>
            </a:r>
            <a:br>
              <a:rPr lang="en-US" sz="2400" dirty="0"/>
            </a:br>
            <a:r>
              <a:rPr lang="en-US" sz="2400" dirty="0"/>
              <a:t>	- this is the standard chemical to which all other 			disinfectants are compared</a:t>
            </a:r>
            <a:br>
              <a:rPr lang="en-US" sz="2400" dirty="0"/>
            </a:br>
            <a:r>
              <a:rPr lang="en-US" sz="2400" dirty="0"/>
              <a:t>	- spores are resistant</a:t>
            </a:r>
            <a:br>
              <a:rPr lang="en-US" sz="2400" dirty="0"/>
            </a:br>
            <a:r>
              <a:rPr lang="en-US" sz="2400" dirty="0"/>
              <a:t>	- bisphenols, such as Triclosan (controversial) and 			hexachlorophene (pHisoHex) are used in 			antiseptic soaps, skin lotions and many products</a:t>
            </a: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Bisphenols are used commonly as antiseptics in many products that you use daily.</a:t>
            </a:r>
          </a:p>
        </p:txBody>
      </p:sp>
      <p:sp>
        <p:nvSpPr>
          <p:cNvPr id="4" name="Text Placeholder 3"/>
          <p:cNvSpPr>
            <a:spLocks noGrp="1"/>
          </p:cNvSpPr>
          <p:nvPr>
            <p:ph type="body" idx="1"/>
          </p:nvPr>
        </p:nvSpPr>
        <p:spPr>
          <a:xfrm>
            <a:off x="457200" y="1371600"/>
            <a:ext cx="4040188" cy="1142999"/>
          </a:xfrm>
        </p:spPr>
        <p:txBody>
          <a:bodyPr>
            <a:normAutofit fontScale="85000" lnSpcReduction="10000"/>
          </a:bodyPr>
          <a:lstStyle/>
          <a:p>
            <a:r>
              <a:rPr lang="en-US" dirty="0"/>
              <a:t>Many products contain triclosan, although this chemical is now becoming somewhat controversial</a:t>
            </a:r>
          </a:p>
        </p:txBody>
      </p:sp>
      <p:pic>
        <p:nvPicPr>
          <p:cNvPr id="8" name="Content Placeholder 7" descr="triclosan.jpg"/>
          <p:cNvPicPr>
            <a:picLocks noGrp="1" noChangeAspect="1"/>
          </p:cNvPicPr>
          <p:nvPr>
            <p:ph sz="half" idx="2"/>
          </p:nvPr>
        </p:nvPicPr>
        <p:blipFill>
          <a:blip r:embed="rId2" cstate="print"/>
          <a:stretch>
            <a:fillRect/>
          </a:stretch>
        </p:blipFill>
        <p:spPr>
          <a:xfrm>
            <a:off x="457200" y="2625142"/>
            <a:ext cx="4040188" cy="3050754"/>
          </a:xfrm>
        </p:spPr>
      </p:pic>
      <p:sp>
        <p:nvSpPr>
          <p:cNvPr id="6" name="Text Placeholder 5"/>
          <p:cNvSpPr>
            <a:spLocks noGrp="1"/>
          </p:cNvSpPr>
          <p:nvPr>
            <p:ph type="body" sz="quarter" idx="3"/>
          </p:nvPr>
        </p:nvSpPr>
        <p:spPr/>
        <p:txBody>
          <a:bodyPr/>
          <a:lstStyle/>
          <a:p>
            <a:r>
              <a:rPr lang="en-US" dirty="0"/>
              <a:t>Hexachlorophene (pHisoHex)</a:t>
            </a:r>
          </a:p>
        </p:txBody>
      </p:sp>
      <p:pic>
        <p:nvPicPr>
          <p:cNvPr id="9" name="Content Placeholder 8" descr="phisohex.jpg"/>
          <p:cNvPicPr>
            <a:picLocks noGrp="1" noChangeAspect="1"/>
          </p:cNvPicPr>
          <p:nvPr>
            <p:ph sz="quarter" idx="4"/>
          </p:nvPr>
        </p:nvPicPr>
        <p:blipFill>
          <a:blip r:embed="rId3" cstate="print"/>
          <a:stretch>
            <a:fillRect/>
          </a:stretch>
        </p:blipFill>
        <p:spPr>
          <a:xfrm>
            <a:off x="4876800" y="2590800"/>
            <a:ext cx="3657600" cy="2931319"/>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pPr algn="l"/>
            <a:r>
              <a:rPr lang="en-US" sz="2800" dirty="0"/>
              <a:t>2) ALCOHOLS</a:t>
            </a:r>
            <a:br>
              <a:rPr lang="en-US" sz="2800" dirty="0"/>
            </a:br>
            <a:r>
              <a:rPr lang="en-US" sz="2400" dirty="0"/>
              <a:t>	- 70-90% ethanol (ethyl alcohol) = grain alcohol</a:t>
            </a:r>
            <a:br>
              <a:rPr lang="en-US" sz="2400" dirty="0"/>
            </a:br>
            <a:r>
              <a:rPr lang="en-US" sz="2400" dirty="0"/>
              <a:t>	- 40-80% isopropyl alcohol = rubbing alcohol</a:t>
            </a:r>
            <a:br>
              <a:rPr lang="en-US" sz="2400" dirty="0"/>
            </a:br>
            <a:r>
              <a:rPr lang="en-US" sz="2400" dirty="0"/>
              <a:t>	- spores are resistant</a:t>
            </a:r>
            <a:br>
              <a:rPr lang="en-US" sz="2400" dirty="0"/>
            </a:br>
            <a:r>
              <a:rPr lang="en-US" sz="2400" dirty="0"/>
              <a:t>	- often used to clean skin prior to needle “sticks”</a:t>
            </a:r>
            <a:br>
              <a:rPr lang="en-US" sz="2400" dirty="0"/>
            </a:br>
            <a:endParaRPr 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According to the CDC, to be effective, hand sanitizing gels must be moist on the skin for 10-15 seconds before they dry out.</a:t>
            </a:r>
          </a:p>
        </p:txBody>
      </p:sp>
      <p:sp>
        <p:nvSpPr>
          <p:cNvPr id="7" name="Text Placeholder 6"/>
          <p:cNvSpPr>
            <a:spLocks noGrp="1"/>
          </p:cNvSpPr>
          <p:nvPr>
            <p:ph type="body" idx="1"/>
          </p:nvPr>
        </p:nvSpPr>
        <p:spPr/>
        <p:txBody>
          <a:bodyPr>
            <a:normAutofit fontScale="92500" lnSpcReduction="10000"/>
          </a:bodyPr>
          <a:lstStyle/>
          <a:p>
            <a:r>
              <a:rPr lang="en-US" sz="2000" dirty="0"/>
              <a:t>Many hand sanitizing gels contain ethyl alcohol.</a:t>
            </a:r>
          </a:p>
        </p:txBody>
      </p:sp>
      <p:pic>
        <p:nvPicPr>
          <p:cNvPr id="5" name="Content Placeholder 4" descr="infection sign.jpg"/>
          <p:cNvPicPr>
            <a:picLocks noGrp="1" noChangeAspect="1"/>
          </p:cNvPicPr>
          <p:nvPr>
            <p:ph sz="half" idx="2"/>
          </p:nvPr>
        </p:nvPicPr>
        <p:blipFill>
          <a:blip r:embed="rId2" cstate="print"/>
          <a:stretch>
            <a:fillRect/>
          </a:stretch>
        </p:blipFill>
        <p:spPr>
          <a:xfrm>
            <a:off x="914400" y="2286000"/>
            <a:ext cx="2971800" cy="3810000"/>
          </a:xfrm>
        </p:spPr>
      </p:pic>
      <p:sp>
        <p:nvSpPr>
          <p:cNvPr id="8" name="Text Placeholder 7"/>
          <p:cNvSpPr>
            <a:spLocks noGrp="1"/>
          </p:cNvSpPr>
          <p:nvPr>
            <p:ph type="body" sz="quarter" idx="3"/>
          </p:nvPr>
        </p:nvSpPr>
        <p:spPr>
          <a:xfrm>
            <a:off x="4645025" y="1447800"/>
            <a:ext cx="4041775" cy="685800"/>
          </a:xfrm>
        </p:spPr>
        <p:txBody>
          <a:bodyPr>
            <a:normAutofit fontScale="25000" lnSpcReduction="20000"/>
          </a:bodyPr>
          <a:lstStyle/>
          <a:p>
            <a:endParaRPr lang="en-US" sz="2000" dirty="0"/>
          </a:p>
          <a:p>
            <a:r>
              <a:rPr lang="en-US" sz="8000" dirty="0"/>
              <a:t>Rubbing alcohol, from your pharmacy, is isopropyl alcohol.</a:t>
            </a:r>
          </a:p>
        </p:txBody>
      </p:sp>
      <p:pic>
        <p:nvPicPr>
          <p:cNvPr id="10" name="Content Placeholder 9" descr="MeijerRubbingAlcohol.jpg"/>
          <p:cNvPicPr>
            <a:picLocks noGrp="1" noChangeAspect="1"/>
          </p:cNvPicPr>
          <p:nvPr>
            <p:ph sz="quarter" idx="4"/>
          </p:nvPr>
        </p:nvPicPr>
        <p:blipFill>
          <a:blip r:embed="rId3" cstate="print"/>
          <a:stretch>
            <a:fillRect/>
          </a:stretch>
        </p:blipFill>
        <p:spPr>
          <a:xfrm>
            <a:off x="4645025" y="2275135"/>
            <a:ext cx="4041775" cy="3750767"/>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pPr algn="l"/>
            <a:r>
              <a:rPr lang="en-US" sz="2800" dirty="0"/>
              <a:t>3) HALOGENS</a:t>
            </a:r>
            <a:br>
              <a:rPr lang="en-US" sz="2800" dirty="0"/>
            </a:br>
            <a:br>
              <a:rPr lang="en-US" sz="2800" dirty="0"/>
            </a:br>
            <a:r>
              <a:rPr lang="en-US" sz="2400" dirty="0"/>
              <a:t>	a) </a:t>
            </a:r>
            <a:r>
              <a:rPr lang="en-US" sz="2400" dirty="0">
                <a:solidFill>
                  <a:schemeClr val="accent6">
                    <a:lumMod val="50000"/>
                  </a:schemeClr>
                </a:solidFill>
              </a:rPr>
              <a:t>IODINE – the most effective skin antiseptic</a:t>
            </a:r>
            <a:br>
              <a:rPr lang="en-US" sz="2400" dirty="0"/>
            </a:br>
            <a:r>
              <a:rPr lang="en-US" sz="2400" dirty="0"/>
              <a:t>		- </a:t>
            </a:r>
            <a:r>
              <a:rPr lang="en-US" sz="2400" dirty="0">
                <a:solidFill>
                  <a:srgbClr val="0070C0"/>
                </a:solidFill>
              </a:rPr>
              <a:t>tinctures vs. aqueous </a:t>
            </a:r>
            <a:r>
              <a:rPr lang="en-US" sz="2400" dirty="0"/>
              <a:t>solutions</a:t>
            </a:r>
            <a:br>
              <a:rPr lang="en-US" sz="2400" dirty="0"/>
            </a:br>
            <a:r>
              <a:rPr lang="en-US" sz="2400" dirty="0"/>
              <a:t>		- pure strength iodine is sporocidal, fungicidal,</a:t>
            </a:r>
            <a:br>
              <a:rPr lang="en-US" sz="2400" dirty="0"/>
            </a:br>
            <a:r>
              <a:rPr lang="en-US" sz="2400" dirty="0"/>
              <a:t>			viracidal  and amoebacidal</a:t>
            </a:r>
            <a:br>
              <a:rPr lang="en-US" sz="2400" dirty="0"/>
            </a:br>
            <a:r>
              <a:rPr lang="en-US" sz="2400" dirty="0"/>
              <a:t>		- pure strength iodine is also very irritating to the 			skin so instead we use </a:t>
            </a:r>
            <a:r>
              <a:rPr lang="en-US" sz="2400" dirty="0">
                <a:solidFill>
                  <a:srgbClr val="0070C0"/>
                </a:solidFill>
              </a:rPr>
              <a:t>iodophores</a:t>
            </a:r>
            <a:r>
              <a:rPr lang="en-US" sz="2400" dirty="0"/>
              <a:t>, like 			betadine and povidone iodine scrubs, 			which although not full strength and not 			sporocidal, cause less tissue irritation and 			less staining</a:t>
            </a:r>
            <a:br>
              <a:rPr lang="en-US" sz="2400" dirty="0"/>
            </a:br>
            <a:br>
              <a:rPr lang="en-US" sz="2400" dirty="0"/>
            </a:b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FREDDIE_sticker food safety.jpg"/>
          <p:cNvPicPr>
            <a:picLocks noGrp="1" noChangeAspect="1"/>
          </p:cNvPicPr>
          <p:nvPr>
            <p:ph idx="1"/>
          </p:nvPr>
        </p:nvPicPr>
        <p:blipFill>
          <a:blip r:embed="rId2" cstate="print"/>
          <a:stretch>
            <a:fillRect/>
          </a:stretch>
        </p:blipFill>
        <p:spPr>
          <a:xfrm>
            <a:off x="4191000" y="990600"/>
            <a:ext cx="3505200" cy="4267200"/>
          </a:xfrm>
        </p:spPr>
      </p:pic>
      <p:sp>
        <p:nvSpPr>
          <p:cNvPr id="5" name="Text Placeholder 4"/>
          <p:cNvSpPr>
            <a:spLocks noGrp="1"/>
          </p:cNvSpPr>
          <p:nvPr>
            <p:ph type="body" sz="half" idx="2"/>
          </p:nvPr>
        </p:nvSpPr>
        <p:spPr/>
        <p:txBody>
          <a:bodyPr>
            <a:normAutofit/>
          </a:bodyPr>
          <a:lstStyle/>
          <a:p>
            <a:r>
              <a:rPr lang="en-US" sz="2400" dirty="0"/>
              <a:t>A tincture of iodine, is iodine dissolved in alcohol.  Aqueous solutions of iodine are water based.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50000"/>
                  </a:schemeClr>
                </a:solidFill>
              </a:rPr>
              <a:t>Common iodophore commercial products; iodine is the BEST skin antiseptic.</a:t>
            </a:r>
          </a:p>
        </p:txBody>
      </p:sp>
      <p:sp>
        <p:nvSpPr>
          <p:cNvPr id="3" name="Text Placeholder 2"/>
          <p:cNvSpPr>
            <a:spLocks noGrp="1"/>
          </p:cNvSpPr>
          <p:nvPr>
            <p:ph type="body" idx="1"/>
          </p:nvPr>
        </p:nvSpPr>
        <p:spPr/>
        <p:txBody>
          <a:bodyPr/>
          <a:lstStyle/>
          <a:p>
            <a:endParaRPr lang="en-US"/>
          </a:p>
        </p:txBody>
      </p:sp>
      <p:pic>
        <p:nvPicPr>
          <p:cNvPr id="7" name="Content Placeholder 6" descr="betadine.jpg"/>
          <p:cNvPicPr>
            <a:picLocks noGrp="1" noChangeAspect="1"/>
          </p:cNvPicPr>
          <p:nvPr>
            <p:ph sz="half" idx="2"/>
          </p:nvPr>
        </p:nvPicPr>
        <p:blipFill>
          <a:blip r:embed="rId2" cstate="print"/>
          <a:stretch>
            <a:fillRect/>
          </a:stretch>
        </p:blipFill>
        <p:spPr>
          <a:xfrm>
            <a:off x="457200" y="1828800"/>
            <a:ext cx="4114800" cy="4191000"/>
          </a:xfrm>
        </p:spPr>
      </p:pic>
      <p:sp>
        <p:nvSpPr>
          <p:cNvPr id="5" name="Text Placeholder 4"/>
          <p:cNvSpPr>
            <a:spLocks noGrp="1"/>
          </p:cNvSpPr>
          <p:nvPr>
            <p:ph type="body" sz="quarter" idx="3"/>
          </p:nvPr>
        </p:nvSpPr>
        <p:spPr/>
        <p:txBody>
          <a:bodyPr/>
          <a:lstStyle/>
          <a:p>
            <a:endParaRPr lang="en-US"/>
          </a:p>
        </p:txBody>
      </p:sp>
      <p:pic>
        <p:nvPicPr>
          <p:cNvPr id="8" name="Content Placeholder 7" descr="povidone iodine.jpg"/>
          <p:cNvPicPr>
            <a:picLocks noGrp="1" noChangeAspect="1"/>
          </p:cNvPicPr>
          <p:nvPr>
            <p:ph sz="quarter" idx="4"/>
          </p:nvPr>
        </p:nvPicPr>
        <p:blipFill>
          <a:blip r:embed="rId3" cstate="print"/>
          <a:stretch>
            <a:fillRect/>
          </a:stretch>
        </p:blipFill>
        <p:spPr>
          <a:xfrm>
            <a:off x="5181600" y="2133600"/>
            <a:ext cx="2871350" cy="373380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a:t>	</a:t>
            </a:r>
            <a:r>
              <a:rPr lang="en-US" sz="2400" dirty="0"/>
              <a:t>b) CHLORINE</a:t>
            </a:r>
            <a:br>
              <a:rPr lang="en-US" sz="2400" dirty="0"/>
            </a:br>
            <a:br>
              <a:rPr lang="en-US" sz="2400" dirty="0"/>
            </a:br>
            <a:r>
              <a:rPr lang="en-US" sz="2400" dirty="0"/>
              <a:t>		- chlorine bleach and water make an excellent 			disinfectant solution for the kitchen and 			bathroom</a:t>
            </a:r>
            <a:br>
              <a:rPr lang="en-US" sz="2400" dirty="0"/>
            </a:br>
            <a:r>
              <a:rPr lang="en-US" sz="2400" dirty="0"/>
              <a:t>		- water treatment facilities often use chlorine</a:t>
            </a:r>
            <a:br>
              <a:rPr lang="en-US" sz="2400" dirty="0"/>
            </a:br>
            <a:br>
              <a:rPr lang="en-US" sz="2400" dirty="0"/>
            </a:br>
            <a:r>
              <a:rPr lang="en-US" sz="2400"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Chlorine bleach makes an excellent disinfectant spray for home use in the kitchen and bathroom.</a:t>
            </a:r>
          </a:p>
        </p:txBody>
      </p:sp>
      <p:sp>
        <p:nvSpPr>
          <p:cNvPr id="7" name="Text Placeholder 6"/>
          <p:cNvSpPr>
            <a:spLocks noGrp="1"/>
          </p:cNvSpPr>
          <p:nvPr>
            <p:ph type="body" idx="1"/>
          </p:nvPr>
        </p:nvSpPr>
        <p:spPr/>
        <p:txBody>
          <a:bodyPr/>
          <a:lstStyle/>
          <a:p>
            <a:endParaRPr lang="en-US"/>
          </a:p>
        </p:txBody>
      </p:sp>
      <p:pic>
        <p:nvPicPr>
          <p:cNvPr id="5" name="Content Placeholder 4" descr="Bleach.jpg"/>
          <p:cNvPicPr>
            <a:picLocks noGrp="1" noChangeAspect="1"/>
          </p:cNvPicPr>
          <p:nvPr>
            <p:ph sz="half" idx="2"/>
          </p:nvPr>
        </p:nvPicPr>
        <p:blipFill>
          <a:blip r:embed="rId2" cstate="print"/>
          <a:stretch>
            <a:fillRect/>
          </a:stretch>
        </p:blipFill>
        <p:spPr>
          <a:xfrm>
            <a:off x="1447800" y="1447800"/>
            <a:ext cx="2743200" cy="4343400"/>
          </a:xfrm>
        </p:spPr>
      </p:pic>
      <p:sp>
        <p:nvSpPr>
          <p:cNvPr id="8" name="Text Placeholder 7"/>
          <p:cNvSpPr>
            <a:spLocks noGrp="1"/>
          </p:cNvSpPr>
          <p:nvPr>
            <p:ph type="body" sz="quarter" idx="3"/>
          </p:nvPr>
        </p:nvSpPr>
        <p:spPr/>
        <p:txBody>
          <a:bodyPr/>
          <a:lstStyle/>
          <a:p>
            <a:endParaRPr lang="en-US"/>
          </a:p>
        </p:txBody>
      </p:sp>
      <p:pic>
        <p:nvPicPr>
          <p:cNvPr id="10" name="Content Placeholder 9" descr="bleach water ratio.jpg"/>
          <p:cNvPicPr>
            <a:picLocks noGrp="1" noChangeAspect="1"/>
          </p:cNvPicPr>
          <p:nvPr>
            <p:ph sz="quarter" idx="4"/>
          </p:nvPr>
        </p:nvPicPr>
        <p:blipFill>
          <a:blip r:embed="rId3" cstate="print"/>
          <a:stretch>
            <a:fillRect/>
          </a:stretch>
        </p:blipFill>
        <p:spPr>
          <a:xfrm>
            <a:off x="5715000" y="1676400"/>
            <a:ext cx="1981200" cy="4002691"/>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4) HEAVY METALS</a:t>
            </a:r>
          </a:p>
        </p:txBody>
      </p:sp>
      <p:sp>
        <p:nvSpPr>
          <p:cNvPr id="4" name="Text Placeholder 3"/>
          <p:cNvSpPr>
            <a:spLocks noGrp="1"/>
          </p:cNvSpPr>
          <p:nvPr>
            <p:ph type="body" idx="1"/>
          </p:nvPr>
        </p:nvSpPr>
        <p:spPr>
          <a:xfrm>
            <a:off x="457200" y="1535113"/>
            <a:ext cx="5257800" cy="639762"/>
          </a:xfrm>
        </p:spPr>
        <p:txBody>
          <a:bodyPr>
            <a:normAutofit/>
          </a:bodyPr>
          <a:lstStyle/>
          <a:p>
            <a:r>
              <a:rPr lang="en-US" dirty="0"/>
              <a:t>   NO!!! Not heavy metal bands!</a:t>
            </a:r>
          </a:p>
        </p:txBody>
      </p:sp>
      <p:sp>
        <p:nvSpPr>
          <p:cNvPr id="6" name="Text Placeholder 5"/>
          <p:cNvSpPr>
            <a:spLocks noGrp="1"/>
          </p:cNvSpPr>
          <p:nvPr>
            <p:ph type="body" sz="quarter" idx="3"/>
          </p:nvPr>
        </p:nvSpPr>
        <p:spPr/>
        <p:txBody>
          <a:bodyPr/>
          <a:lstStyle/>
          <a:p>
            <a:endParaRPr lang="en-US"/>
          </a:p>
        </p:txBody>
      </p:sp>
      <p:pic>
        <p:nvPicPr>
          <p:cNvPr id="11" name="Content Placeholder 10" descr="twister sister to use.bmp"/>
          <p:cNvPicPr>
            <a:picLocks noGrp="1" noChangeAspect="1"/>
          </p:cNvPicPr>
          <p:nvPr>
            <p:ph sz="quarter" idx="4"/>
          </p:nvPr>
        </p:nvPicPr>
        <p:blipFill>
          <a:blip r:embed="rId2" cstate="print"/>
          <a:stretch>
            <a:fillRect/>
          </a:stretch>
        </p:blipFill>
        <p:spPr>
          <a:xfrm>
            <a:off x="3200400" y="2209800"/>
            <a:ext cx="2857500" cy="3886200"/>
          </a:xfrm>
        </p:spPr>
      </p:pic>
      <p:sp>
        <p:nvSpPr>
          <p:cNvPr id="2" name="Content Placeholder 1"/>
          <p:cNvSpPr>
            <a:spLocks noGrp="1"/>
          </p:cNvSpPr>
          <p:nvPr>
            <p:ph sz="half" idx="2"/>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3008313" cy="1631950"/>
          </a:xfrm>
        </p:spPr>
        <p:txBody>
          <a:bodyPr>
            <a:normAutofit/>
          </a:bodyPr>
          <a:lstStyle/>
          <a:p>
            <a:r>
              <a:rPr lang="en-US" sz="2800" dirty="0">
                <a:solidFill>
                  <a:srgbClr val="FF0000"/>
                </a:solidFill>
              </a:rPr>
              <a:t>Hot air (ovens)</a:t>
            </a:r>
            <a:r>
              <a:rPr lang="en-US" sz="2800" dirty="0"/>
              <a:t> can be used to sterilize objects.</a:t>
            </a:r>
          </a:p>
        </p:txBody>
      </p:sp>
      <p:pic>
        <p:nvPicPr>
          <p:cNvPr id="9" name="Content Placeholder 8" descr="11329-oven.jpg"/>
          <p:cNvPicPr>
            <a:picLocks noGrp="1" noChangeAspect="1"/>
          </p:cNvPicPr>
          <p:nvPr>
            <p:ph idx="1"/>
          </p:nvPr>
        </p:nvPicPr>
        <p:blipFill>
          <a:blip r:embed="rId2" cstate="print"/>
          <a:stretch>
            <a:fillRect/>
          </a:stretch>
        </p:blipFill>
        <p:spPr>
          <a:xfrm>
            <a:off x="3575050" y="1282700"/>
            <a:ext cx="5111750" cy="3833813"/>
          </a:xfrm>
        </p:spPr>
      </p:pic>
      <p:sp>
        <p:nvSpPr>
          <p:cNvPr id="8" name="Text Placeholder 7"/>
          <p:cNvSpPr>
            <a:spLocks noGrp="1"/>
          </p:cNvSpPr>
          <p:nvPr>
            <p:ph type="body" sz="half" idx="2"/>
          </p:nvPr>
        </p:nvSpPr>
        <p:spPr>
          <a:xfrm>
            <a:off x="457200" y="2667000"/>
            <a:ext cx="3008313" cy="3459163"/>
          </a:xfrm>
        </p:spPr>
        <p:txBody>
          <a:bodyPr/>
          <a:lstStyle/>
          <a:p>
            <a:r>
              <a:rPr lang="en-US" b="1" dirty="0"/>
              <a:t>Temperature </a:t>
            </a:r>
            <a:br>
              <a:rPr lang="en-US" dirty="0"/>
            </a:br>
            <a:r>
              <a:rPr lang="en-US" dirty="0"/>
              <a:t>170 degrees C (340 degrees F) - 1 hour</a:t>
            </a:r>
            <a:br>
              <a:rPr lang="en-US" dirty="0"/>
            </a:br>
            <a:r>
              <a:rPr lang="en-US" dirty="0"/>
              <a:t>160 degrees C (320 degrees F) - 2 hours</a:t>
            </a:r>
            <a:br>
              <a:rPr lang="en-US" dirty="0"/>
            </a:br>
            <a:r>
              <a:rPr lang="en-US" dirty="0"/>
              <a:t>150 degrees C (300 degrees F) - 2.5 hours</a:t>
            </a:r>
            <a:br>
              <a:rPr lang="en-US" dirty="0"/>
            </a:br>
            <a:r>
              <a:rPr lang="en-US" dirty="0"/>
              <a:t>140 degrees C (285 degrees F) - 3 hours</a:t>
            </a:r>
            <a:br>
              <a:rPr lang="en-US" dirty="0"/>
            </a:b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endParaRPr lang="en-US" sz="2400" dirty="0"/>
          </a:p>
        </p:txBody>
      </p:sp>
      <p:pic>
        <p:nvPicPr>
          <p:cNvPr id="10" name="Content Placeholder 9" descr="mercurochrome.jpg"/>
          <p:cNvPicPr>
            <a:picLocks noGrp="1" noChangeAspect="1"/>
          </p:cNvPicPr>
          <p:nvPr>
            <p:ph idx="1"/>
          </p:nvPr>
        </p:nvPicPr>
        <p:blipFill>
          <a:blip r:embed="rId2" cstate="print"/>
          <a:stretch>
            <a:fillRect/>
          </a:stretch>
        </p:blipFill>
        <p:spPr>
          <a:xfrm>
            <a:off x="4724400" y="1371600"/>
            <a:ext cx="2438400" cy="3581400"/>
          </a:xfrm>
        </p:spPr>
      </p:pic>
      <p:sp>
        <p:nvSpPr>
          <p:cNvPr id="9" name="Text Placeholder 8"/>
          <p:cNvSpPr>
            <a:spLocks noGrp="1"/>
          </p:cNvSpPr>
          <p:nvPr>
            <p:ph type="body" sz="half" idx="2"/>
          </p:nvPr>
        </p:nvSpPr>
        <p:spPr>
          <a:xfrm>
            <a:off x="457200" y="1435100"/>
            <a:ext cx="3505200" cy="4691063"/>
          </a:xfrm>
        </p:spPr>
        <p:txBody>
          <a:bodyPr/>
          <a:lstStyle/>
          <a:p>
            <a:r>
              <a:rPr lang="en-US" sz="2800" dirty="0"/>
              <a:t>- Hg (mercury) </a:t>
            </a:r>
            <a:br>
              <a:rPr lang="en-US" sz="2800" dirty="0"/>
            </a:br>
            <a:r>
              <a:rPr lang="en-US" sz="2800" dirty="0"/>
              <a:t>	Mercurochrome 	was commonly 	used as a skin 	antiseptic</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400" dirty="0"/>
              <a:t>Zn (zinc)</a:t>
            </a:r>
          </a:p>
        </p:txBody>
      </p:sp>
      <p:sp>
        <p:nvSpPr>
          <p:cNvPr id="6" name="Text Placeholder 5"/>
          <p:cNvSpPr>
            <a:spLocks noGrp="1"/>
          </p:cNvSpPr>
          <p:nvPr>
            <p:ph type="body" idx="1"/>
          </p:nvPr>
        </p:nvSpPr>
        <p:spPr/>
        <p:txBody>
          <a:bodyPr>
            <a:normAutofit fontScale="92500" lnSpcReduction="20000"/>
          </a:bodyPr>
          <a:lstStyle/>
          <a:p>
            <a:r>
              <a:rPr lang="en-US" dirty="0"/>
              <a:t>Zinc chloride is in some mouthwashes</a:t>
            </a:r>
          </a:p>
        </p:txBody>
      </p:sp>
      <p:pic>
        <p:nvPicPr>
          <p:cNvPr id="10" name="Content Placeholder 9" descr="zinc chloride.jpg"/>
          <p:cNvPicPr>
            <a:picLocks noGrp="1" noChangeAspect="1"/>
          </p:cNvPicPr>
          <p:nvPr>
            <p:ph sz="half" idx="2"/>
          </p:nvPr>
        </p:nvPicPr>
        <p:blipFill>
          <a:blip r:embed="rId2" cstate="print"/>
          <a:stretch>
            <a:fillRect/>
          </a:stretch>
        </p:blipFill>
        <p:spPr>
          <a:xfrm>
            <a:off x="685800" y="2057400"/>
            <a:ext cx="3276600" cy="3657600"/>
          </a:xfrm>
        </p:spPr>
      </p:pic>
      <p:sp>
        <p:nvSpPr>
          <p:cNvPr id="8" name="Text Placeholder 7"/>
          <p:cNvSpPr>
            <a:spLocks noGrp="1"/>
          </p:cNvSpPr>
          <p:nvPr>
            <p:ph type="body" sz="quarter" idx="3"/>
          </p:nvPr>
        </p:nvSpPr>
        <p:spPr/>
        <p:txBody>
          <a:bodyPr>
            <a:normAutofit fontScale="92500" lnSpcReduction="20000"/>
          </a:bodyPr>
          <a:lstStyle/>
          <a:p>
            <a:r>
              <a:rPr lang="en-US" dirty="0"/>
              <a:t>Zinc oxide is found in some athlete's foot medication</a:t>
            </a:r>
          </a:p>
        </p:txBody>
      </p:sp>
      <p:pic>
        <p:nvPicPr>
          <p:cNvPr id="11" name="Content Placeholder 10" descr="zinc oxide athlete foot.jpg"/>
          <p:cNvPicPr>
            <a:picLocks noGrp="1" noChangeAspect="1"/>
          </p:cNvPicPr>
          <p:nvPr>
            <p:ph sz="quarter" idx="4"/>
          </p:nvPr>
        </p:nvPicPr>
        <p:blipFill>
          <a:blip r:embed="rId3" cstate="print"/>
          <a:stretch>
            <a:fillRect/>
          </a:stretch>
        </p:blipFill>
        <p:spPr>
          <a:xfrm>
            <a:off x="4760912" y="2362200"/>
            <a:ext cx="3810000" cy="35052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Cu (copper) </a:t>
            </a:r>
            <a:br>
              <a:rPr lang="en-US" sz="2800" dirty="0"/>
            </a:br>
            <a:r>
              <a:rPr lang="en-US" sz="2800" dirty="0"/>
              <a:t>	- is used for algae control</a:t>
            </a:r>
          </a:p>
        </p:txBody>
      </p:sp>
      <p:sp>
        <p:nvSpPr>
          <p:cNvPr id="10" name="Text Placeholder 9"/>
          <p:cNvSpPr>
            <a:spLocks noGrp="1"/>
          </p:cNvSpPr>
          <p:nvPr>
            <p:ph type="body" idx="1"/>
          </p:nvPr>
        </p:nvSpPr>
        <p:spPr/>
        <p:txBody>
          <a:bodyPr/>
          <a:lstStyle/>
          <a:p>
            <a:endParaRPr lang="en-US"/>
          </a:p>
        </p:txBody>
      </p:sp>
      <p:pic>
        <p:nvPicPr>
          <p:cNvPr id="9" name="Content Placeholder 8" descr="CopperSul.jpg"/>
          <p:cNvPicPr>
            <a:picLocks noGrp="1" noChangeAspect="1"/>
          </p:cNvPicPr>
          <p:nvPr>
            <p:ph sz="half" idx="2"/>
          </p:nvPr>
        </p:nvPicPr>
        <p:blipFill>
          <a:blip r:embed="rId2" cstate="print"/>
          <a:stretch>
            <a:fillRect/>
          </a:stretch>
        </p:blipFill>
        <p:spPr>
          <a:xfrm>
            <a:off x="914400" y="2133600"/>
            <a:ext cx="2514600" cy="3124200"/>
          </a:xfrm>
        </p:spPr>
      </p:pic>
      <p:sp>
        <p:nvSpPr>
          <p:cNvPr id="11" name="Text Placeholder 10"/>
          <p:cNvSpPr>
            <a:spLocks noGrp="1"/>
          </p:cNvSpPr>
          <p:nvPr>
            <p:ph type="body" sz="quarter" idx="3"/>
          </p:nvPr>
        </p:nvSpPr>
        <p:spPr/>
        <p:txBody>
          <a:bodyPr/>
          <a:lstStyle/>
          <a:p>
            <a:endParaRPr lang="en-US"/>
          </a:p>
        </p:txBody>
      </p:sp>
      <p:pic>
        <p:nvPicPr>
          <p:cNvPr id="13" name="Content Placeholder 12" descr="iStock_algaegolfcoursepond-resized-600.png"/>
          <p:cNvPicPr>
            <a:picLocks noGrp="1" noChangeAspect="1"/>
          </p:cNvPicPr>
          <p:nvPr>
            <p:ph sz="quarter" idx="4"/>
          </p:nvPr>
        </p:nvPicPr>
        <p:blipFill>
          <a:blip r:embed="rId3" cstate="print"/>
          <a:stretch>
            <a:fillRect/>
          </a:stretch>
        </p:blipFill>
        <p:spPr>
          <a:xfrm>
            <a:off x="4038600" y="1295400"/>
            <a:ext cx="4572000" cy="50292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a:t>Ag (silver)- used on catheters, surgical dressings and burn 		creams; silver nitrate sticks are used to 			cauterize small cuts</a:t>
            </a:r>
          </a:p>
        </p:txBody>
      </p:sp>
      <p:sp>
        <p:nvSpPr>
          <p:cNvPr id="7" name="Text Placeholder 6"/>
          <p:cNvSpPr>
            <a:spLocks noGrp="1"/>
          </p:cNvSpPr>
          <p:nvPr>
            <p:ph type="body" idx="1"/>
          </p:nvPr>
        </p:nvSpPr>
        <p:spPr/>
        <p:txBody>
          <a:bodyPr>
            <a:normAutofit fontScale="92500" lnSpcReduction="20000"/>
          </a:bodyPr>
          <a:lstStyle/>
          <a:p>
            <a:r>
              <a:rPr lang="en-US" dirty="0"/>
              <a:t>Burn creams can contain silver nitrate</a:t>
            </a:r>
          </a:p>
        </p:txBody>
      </p:sp>
      <p:pic>
        <p:nvPicPr>
          <p:cNvPr id="11" name="Content Placeholder 10" descr="silver nitrate burn cream.jpg"/>
          <p:cNvPicPr>
            <a:picLocks noGrp="1" noChangeAspect="1"/>
          </p:cNvPicPr>
          <p:nvPr>
            <p:ph sz="half" idx="2"/>
          </p:nvPr>
        </p:nvPicPr>
        <p:blipFill>
          <a:blip r:embed="rId2" cstate="print"/>
          <a:stretch>
            <a:fillRect/>
          </a:stretch>
        </p:blipFill>
        <p:spPr>
          <a:xfrm>
            <a:off x="762000" y="2209800"/>
            <a:ext cx="3276600" cy="3581400"/>
          </a:xfrm>
        </p:spPr>
      </p:pic>
      <p:sp>
        <p:nvSpPr>
          <p:cNvPr id="9" name="Text Placeholder 8"/>
          <p:cNvSpPr>
            <a:spLocks noGrp="1"/>
          </p:cNvSpPr>
          <p:nvPr>
            <p:ph type="body" sz="quarter" idx="3"/>
          </p:nvPr>
        </p:nvSpPr>
        <p:spPr>
          <a:xfrm>
            <a:off x="4645025" y="1535113"/>
            <a:ext cx="4041775" cy="522287"/>
          </a:xfrm>
        </p:spPr>
        <p:txBody>
          <a:bodyPr>
            <a:normAutofit fontScale="92500"/>
          </a:bodyPr>
          <a:lstStyle/>
          <a:p>
            <a:r>
              <a:rPr lang="en-US" dirty="0"/>
              <a:t>Silver nanotechnology burn gel</a:t>
            </a:r>
          </a:p>
        </p:txBody>
      </p:sp>
      <p:pic>
        <p:nvPicPr>
          <p:cNvPr id="12" name="Content Placeholder 11" descr="silver nanopartical gel for burns.jpg"/>
          <p:cNvPicPr>
            <a:picLocks noGrp="1" noChangeAspect="1"/>
          </p:cNvPicPr>
          <p:nvPr>
            <p:ph sz="quarter" idx="4"/>
          </p:nvPr>
        </p:nvPicPr>
        <p:blipFill>
          <a:blip r:embed="rId3" cstate="print"/>
          <a:stretch>
            <a:fillRect/>
          </a:stretch>
        </p:blipFill>
        <p:spPr>
          <a:xfrm>
            <a:off x="4760912" y="2438400"/>
            <a:ext cx="3810000" cy="30480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973762"/>
          </a:xfrm>
        </p:spPr>
        <p:txBody>
          <a:bodyPr>
            <a:normAutofit/>
          </a:bodyPr>
          <a:lstStyle/>
          <a:p>
            <a:pPr algn="l"/>
            <a:r>
              <a:rPr lang="en-US" sz="2800" dirty="0"/>
              <a:t>5) DETERGENTS</a:t>
            </a:r>
            <a:br>
              <a:rPr lang="en-US" sz="2800" dirty="0"/>
            </a:br>
            <a:br>
              <a:rPr lang="en-US" sz="2800" dirty="0"/>
            </a:br>
            <a:r>
              <a:rPr lang="en-US" sz="2800" dirty="0"/>
              <a:t>	</a:t>
            </a:r>
            <a:r>
              <a:rPr lang="en-US" sz="2400" dirty="0"/>
              <a:t>- soaps are good sanitizers, they aren’t actually 			disinfecting or antiseptic as the kill very few 			bacteria</a:t>
            </a:r>
            <a:br>
              <a:rPr lang="en-US" sz="2400" dirty="0"/>
            </a:br>
            <a:r>
              <a:rPr lang="en-US" sz="2400" dirty="0"/>
              <a:t>	- </a:t>
            </a:r>
            <a:r>
              <a:rPr lang="en-US" sz="2400" i="1" dirty="0"/>
              <a:t>Pseudomonas </a:t>
            </a:r>
            <a:r>
              <a:rPr lang="en-US" sz="2400" dirty="0"/>
              <a:t>can grown in soap dishes!!</a:t>
            </a:r>
            <a:br>
              <a:rPr lang="en-US" sz="2400" dirty="0"/>
            </a:br>
            <a:br>
              <a:rPr lang="en-US" sz="2400" dirty="0"/>
            </a:br>
            <a:endParaRPr lang="en-US" sz="28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i="1" dirty="0"/>
              <a:t>Pseudomonas</a:t>
            </a:r>
            <a:r>
              <a:rPr lang="en-US" sz="2400" dirty="0"/>
              <a:t> spp. often produce a green pigment.</a:t>
            </a:r>
          </a:p>
        </p:txBody>
      </p:sp>
      <p:sp>
        <p:nvSpPr>
          <p:cNvPr id="4" name="Text Placeholder 3"/>
          <p:cNvSpPr>
            <a:spLocks noGrp="1"/>
          </p:cNvSpPr>
          <p:nvPr>
            <p:ph type="body" idx="1"/>
          </p:nvPr>
        </p:nvSpPr>
        <p:spPr/>
        <p:txBody>
          <a:bodyPr/>
          <a:lstStyle/>
          <a:p>
            <a:endParaRPr lang="en-US"/>
          </a:p>
        </p:txBody>
      </p:sp>
      <p:pic>
        <p:nvPicPr>
          <p:cNvPr id="8" name="Content Placeholder 7" descr="antiseptic-hand-gel-1.jpg"/>
          <p:cNvPicPr>
            <a:picLocks noGrp="1" noChangeAspect="1"/>
          </p:cNvPicPr>
          <p:nvPr>
            <p:ph sz="half" idx="2"/>
          </p:nvPr>
        </p:nvPicPr>
        <p:blipFill>
          <a:blip r:embed="rId2" cstate="print"/>
          <a:stretch>
            <a:fillRect/>
          </a:stretch>
        </p:blipFill>
        <p:spPr>
          <a:xfrm>
            <a:off x="1066800" y="2438400"/>
            <a:ext cx="2971800" cy="2895600"/>
          </a:xfrm>
        </p:spPr>
      </p:pic>
      <p:sp>
        <p:nvSpPr>
          <p:cNvPr id="6" name="Text Placeholder 5"/>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2438400"/>
            <a:ext cx="2971800" cy="2912456"/>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97562"/>
          </a:xfrm>
        </p:spPr>
        <p:txBody>
          <a:bodyPr>
            <a:normAutofit/>
          </a:bodyPr>
          <a:lstStyle/>
          <a:p>
            <a:pPr algn="l"/>
            <a:r>
              <a:rPr lang="en-US" sz="2800" dirty="0"/>
              <a:t>6) QUATS (quaternary ammonium compounds)</a:t>
            </a:r>
            <a:br>
              <a:rPr lang="en-US" sz="2800" dirty="0"/>
            </a:br>
            <a:br>
              <a:rPr lang="en-US" sz="2800" dirty="0"/>
            </a:br>
            <a:r>
              <a:rPr lang="en-US" sz="2800" dirty="0"/>
              <a:t>	</a:t>
            </a:r>
            <a:r>
              <a:rPr lang="en-US" sz="2400" dirty="0"/>
              <a:t>- antiseptic for skin, disinfectant used for medical 			instruments, utensils and rubber goods</a:t>
            </a:r>
            <a:br>
              <a:rPr lang="en-US" sz="2400" dirty="0"/>
            </a:br>
            <a:r>
              <a:rPr lang="en-US" sz="2400" dirty="0"/>
              <a:t>	- not sporocidal and </a:t>
            </a:r>
            <a:r>
              <a:rPr lang="en-US" sz="2400" i="1" dirty="0"/>
              <a:t>Mycobacterium tuberculosis </a:t>
            </a:r>
            <a:r>
              <a:rPr lang="en-US" sz="2400" dirty="0"/>
              <a:t>as well 		as </a:t>
            </a:r>
            <a:r>
              <a:rPr lang="en-US" sz="2400" i="1" dirty="0"/>
              <a:t>Pseudomonas </a:t>
            </a:r>
            <a:r>
              <a:rPr lang="en-US" sz="2400" dirty="0"/>
              <a:t>spp. are resistant</a:t>
            </a:r>
            <a:br>
              <a:rPr lang="en-US" sz="2400" dirty="0"/>
            </a:br>
            <a:br>
              <a:rPr lang="en-US" sz="2400" dirty="0"/>
            </a:br>
            <a:endParaRPr lang="en-US" sz="2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QUATS</a:t>
            </a:r>
          </a:p>
        </p:txBody>
      </p:sp>
      <p:sp>
        <p:nvSpPr>
          <p:cNvPr id="4" name="Text Placeholder 3"/>
          <p:cNvSpPr>
            <a:spLocks noGrp="1"/>
          </p:cNvSpPr>
          <p:nvPr>
            <p:ph type="body" idx="1"/>
          </p:nvPr>
        </p:nvSpPr>
        <p:spPr>
          <a:xfrm>
            <a:off x="304800" y="1676400"/>
            <a:ext cx="4040188" cy="838200"/>
          </a:xfrm>
        </p:spPr>
        <p:txBody>
          <a:bodyPr/>
          <a:lstStyle/>
          <a:p>
            <a:r>
              <a:rPr lang="en-US" dirty="0" err="1"/>
              <a:t>Benzalkonium</a:t>
            </a:r>
            <a:r>
              <a:rPr lang="en-US" dirty="0"/>
              <a:t> chloride is found in these products.</a:t>
            </a:r>
          </a:p>
          <a:p>
            <a:endParaRPr lang="en-US" dirty="0"/>
          </a:p>
        </p:txBody>
      </p:sp>
      <p:pic>
        <p:nvPicPr>
          <p:cNvPr id="8" name="Content Placeholder 7" descr="bactine benzal chloride.jpg"/>
          <p:cNvPicPr>
            <a:picLocks noGrp="1" noChangeAspect="1"/>
          </p:cNvPicPr>
          <p:nvPr>
            <p:ph sz="half" idx="2"/>
          </p:nvPr>
        </p:nvPicPr>
        <p:blipFill>
          <a:blip r:embed="rId2" cstate="print"/>
          <a:stretch>
            <a:fillRect/>
          </a:stretch>
        </p:blipFill>
        <p:spPr>
          <a:xfrm>
            <a:off x="1239044" y="2209800"/>
            <a:ext cx="2476500" cy="3276600"/>
          </a:xfrm>
        </p:spPr>
      </p:pic>
      <p:sp>
        <p:nvSpPr>
          <p:cNvPr id="6" name="Text Placeholder 5"/>
          <p:cNvSpPr>
            <a:spLocks noGrp="1"/>
          </p:cNvSpPr>
          <p:nvPr>
            <p:ph type="body" sz="quarter" idx="3"/>
          </p:nvPr>
        </p:nvSpPr>
        <p:spPr/>
        <p:txBody>
          <a:bodyPr/>
          <a:lstStyle/>
          <a:p>
            <a:endParaRPr lang="en-US" dirty="0"/>
          </a:p>
        </p:txBody>
      </p:sp>
      <p:pic>
        <p:nvPicPr>
          <p:cNvPr id="9" name="Content Placeholder 8" descr="zephiran.jpg"/>
          <p:cNvPicPr>
            <a:picLocks noGrp="1" noChangeAspect="1"/>
          </p:cNvPicPr>
          <p:nvPr>
            <p:ph sz="quarter" idx="4"/>
          </p:nvPr>
        </p:nvPicPr>
        <p:blipFill>
          <a:blip r:embed="rId3" cstate="print"/>
          <a:stretch>
            <a:fillRect/>
          </a:stretch>
        </p:blipFill>
        <p:spPr>
          <a:xfrm>
            <a:off x="4648200" y="1905000"/>
            <a:ext cx="3951288" cy="3951288"/>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QUATS</a:t>
            </a:r>
          </a:p>
        </p:txBody>
      </p:sp>
      <p:pic>
        <p:nvPicPr>
          <p:cNvPr id="9" name="Content Placeholder 8" descr="sulfadrug1.png"/>
          <p:cNvPicPr>
            <a:picLocks noGrp="1" noChangeAspect="1"/>
          </p:cNvPicPr>
          <p:nvPr>
            <p:ph idx="1"/>
          </p:nvPr>
        </p:nvPicPr>
        <p:blipFill>
          <a:blip r:embed="rId2" cstate="print"/>
          <a:stretch>
            <a:fillRect/>
          </a:stretch>
        </p:blipFill>
        <p:spPr>
          <a:xfrm>
            <a:off x="1295400" y="1219200"/>
            <a:ext cx="6781800" cy="4191000"/>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pPr algn="l"/>
            <a:r>
              <a:rPr lang="en-US" sz="2800" dirty="0"/>
              <a:t>7) ALDEHYDES</a:t>
            </a:r>
            <a:br>
              <a:rPr lang="en-US" sz="2800" dirty="0"/>
            </a:br>
            <a:br>
              <a:rPr lang="en-US" sz="2800" dirty="0"/>
            </a:br>
            <a:r>
              <a:rPr lang="en-US" sz="2800" dirty="0"/>
              <a:t>	</a:t>
            </a:r>
            <a:r>
              <a:rPr lang="en-US" sz="2400" dirty="0"/>
              <a:t>- disinfectants</a:t>
            </a:r>
            <a:br>
              <a:rPr lang="en-US" sz="2400" dirty="0"/>
            </a:br>
            <a:r>
              <a:rPr lang="en-US" sz="2400" dirty="0"/>
              <a:t>	- formaldehyde (formalin in an aqueous form that is used 		to preserve biopsy specimens)</a:t>
            </a:r>
            <a:br>
              <a:rPr lang="en-US" sz="2400" dirty="0"/>
            </a:br>
            <a:r>
              <a:rPr lang="en-US" sz="2400" dirty="0"/>
              <a:t>	- glutaraldehyde (CIDEX®) used to disinfect some </a:t>
            </a:r>
            <a:br>
              <a:rPr lang="en-US" sz="2400" dirty="0"/>
            </a:br>
            <a:r>
              <a:rPr lang="en-US" sz="2400" dirty="0"/>
              <a:t>		medical instruments such as those used in 			respiratory therapy</a:t>
            </a:r>
            <a:br>
              <a:rPr lang="en-US" sz="2400" dirty="0"/>
            </a:br>
            <a:br>
              <a:rPr lang="en-US" sz="2400" dirty="0"/>
            </a:b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2022</Words>
  <Application>Microsoft Office PowerPoint</Application>
  <PresentationFormat>On-screen Show (4:3)</PresentationFormat>
  <Paragraphs>213</Paragraphs>
  <Slides>162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162</vt:i4>
      </vt:variant>
    </vt:vector>
  </HeadingPairs>
  <TitlesOfParts>
    <vt:vector size="167" baseType="lpstr">
      <vt:lpstr>Arial</vt:lpstr>
      <vt:lpstr>Bodoni MT Black</vt:lpstr>
      <vt:lpstr>Calibri</vt:lpstr>
      <vt:lpstr>Wingdings</vt:lpstr>
      <vt:lpstr>Office Theme</vt:lpstr>
      <vt:lpstr>Lecture test Packet # 3</vt:lpstr>
      <vt:lpstr>SEPSIS = bacterial contamination  STERILIZATION = the complete elimination of all     microorganisms and their     endospores  - complete sterilization is best achieved using an    autoclave  - 121°C at 15 p.s.i. of steam for 10-15 minutes, or more   depending on batch size and organic content of   the media  - the temperature and not the pressure destroy the   endospores  - incineration and other methods (which we will explore)   can also be used to achieve sterility</vt:lpstr>
      <vt:lpstr>PowerPoint Presentation</vt:lpstr>
      <vt:lpstr>DISINFECTION = destruction of vegetative pathogens,    but nor bacterial endospores,    usually on inanimate objects  ANTISEPTIC = chemicals used to destroy or inhibit the    growth of vegetative pathogens, but    not endospores, on living tissues  SANITATION = refers to cleaning techniques used to    mechanically remove microbes from    surfaces to decrease contamination    What common sanitizing agent do you hopefully     use often?      </vt:lpstr>
      <vt:lpstr>These products simply sanitize, physically removing bacteria from the surface of your skin.  To become antiseptic soap, some antiseptic chemical must be added to the soap.</vt:lpstr>
      <vt:lpstr>PHYSICAL CONTROL OF MICROBIAL GROWTH</vt:lpstr>
      <vt:lpstr>1. HEAT  - direct flaming, incineration and hot air can be used to sterilize  - boiling (100°C) kills many vegetative cells and viruses but may not kill endospores and therefore is not a method of sterilization!  - canning destroys endospores, but may not eliminate hyperthermophilic bacteria; canned goods are considered to be “commercially sterilized”  - pasteurization is NOT a sterilization technique! </vt:lpstr>
      <vt:lpstr>PowerPoint Presentation</vt:lpstr>
      <vt:lpstr>Hot air (ovens) can be used to sterilize objects.</vt:lpstr>
      <vt:lpstr>Boiling, although able to kill many microbes, isn’t considered a sterilization technique, since endospores may not be destroyed.</vt:lpstr>
      <vt:lpstr>Due to the temperatures achieved in canning, all human pathogen endospores are destroyed.  Canning achieves what is considered “commercial sterility” since hyperthermophiles that may survive are not human pathogens.</vt:lpstr>
      <vt:lpstr> There are different types of pasteurization, but they all   share one thing in common.  The process involves   heating  to destroy microbes and then a quick   cooling of the item to preserve quality.    “Flash” (HTST- high temp short time) pasteurization     71.5 °C (160 °F) to 74 °C (165 °F), for about    15 to 30 seconds.   UHT (ultra high temperature) pasteurization    - 135 °C (275 °F) for a fraction of a second    - Parmalat® is “sterile milk”    - no refrigeration needed if unopened for     about 3 months   Louis Pasteur’s original method was to prevent the    souring of wine and beer </vt:lpstr>
      <vt:lpstr>Pasteurization is simply the application of heat, to destroy potential pathogens, followed by a cooling down of the items to retain quality.</vt:lpstr>
      <vt:lpstr>A pasteurization plant</vt:lpstr>
      <vt:lpstr>Pasteurization is used to prevent the following diseases  that can be transmitted from raw milk:   Mycobacterium tuberculosis  Brucella spp.  E coli O157:H7  Listeria monocytogenes  Campylobacter  jejuni  Bacillus cereus  Staph aureus  Salmonella spp.  Q fever (Coxiella)  Yersinia enterocolitica </vt:lpstr>
      <vt:lpstr>PowerPoint Presentation</vt:lpstr>
      <vt:lpstr>Fruit juices, like orange juice and apple juice, should always be pasteurized if you buy them from a store.</vt:lpstr>
      <vt:lpstr>Pasteurized eggs</vt:lpstr>
      <vt:lpstr>PowerPoint Presentation</vt:lpstr>
      <vt:lpstr>2. COLD  - cold temperatures are usually bacteriostatic,   not bacteriocidal  - “cold sterile” packs should be looked at    carefully before they are thought of as a   way to truly sterilize instruments </vt:lpstr>
      <vt:lpstr>Most microbes do not die in the cold environments.</vt:lpstr>
      <vt:lpstr>Be wary of instruments “sterilized” in a cold sterilizing system.</vt:lpstr>
      <vt:lpstr>3. DESICCATION  - some organisms can persist, but not grow,    without water  - viruses and endospores are often resistant to    the effects of desiccation (drying out)</vt:lpstr>
      <vt:lpstr>Many people use a desiccator to make dried foods.</vt:lpstr>
      <vt:lpstr>4. LYOPHILIZATION  - “freeze-drying”  - this is not a sterilizing technique</vt:lpstr>
      <vt:lpstr>Children often love the freeze dried foods that astronauts eat.</vt:lpstr>
      <vt:lpstr>5. OSMOTIC PRESSURE  - plasmolysis occurs to bacteria that are put in a   hypertonic solution (high salt or sugar   solutions, for example)  - molds and yeast are more likely to grow in high   sugar solutions than are bacteria</vt:lpstr>
      <vt:lpstr>Do you worry about food poisoning from these high osmotic content foods?</vt:lpstr>
      <vt:lpstr>Do you worry about food poisoning from these high sugar content foods?</vt:lpstr>
      <vt:lpstr>6. CAVITATION  - high frequency sound waves in a disinfectant   filled device called a sonicator  - good to dislodge blood and materials from    various objects (medical instruments,    jewelry)  - small microbubbles form on the surface of    objects in the sonicator and produce    turbulence; theoretically these bubbles as   they burst break apart bacterial cells</vt:lpstr>
      <vt:lpstr>Sonicator</vt:lpstr>
      <vt:lpstr>7. FILTERS  - passage of liquids and gases through some   filters with extremely small pore sizes can   trap microbes and their endospores and   therefore may be able to sterilize  - HEPA (high efficiency particulate air filters) are   used in hospitals and in vacuum cleaners   very commonly to remove dust particles,   pollen and other impurities from the air   (they don’t sterilize though)</vt:lpstr>
      <vt:lpstr>Not just any filter can sterilize; the pores must be small enough to trap bacterial endospores.  Your home water filter, HEPA filters and coffee filters don’t sterilize.</vt:lpstr>
      <vt:lpstr>Urea broth is made using a sterilizing filtration system.</vt:lpstr>
      <vt:lpstr>HEPA filters, although not able to sterilize, do remove many impurities from air.</vt:lpstr>
      <vt:lpstr>8. RADIATION  - ionizing radiation from gamma radiation is used    to damage DNA of microbes on foods such    as produce, meats and spices and can be    used to achieve complete sterilization  - non-ionizing radiation in the form of ultraviolet (UV)   light does not penetrate solids and is not a    sterilizing, and is used to kill bacteria on work   surfaces, water and utensils  - microwaves do not destroy bacteria directly, but the   heat they produce does kill bacteria (but not   endospores)  - visible light has a negative effect on the growth of    some microbes</vt:lpstr>
      <vt:lpstr>Various forms of radiation</vt:lpstr>
      <vt:lpstr>Gamma radiation can penetrate the bacterial endospore spore coat and destroy the DNA, causing sterilization.</vt:lpstr>
      <vt:lpstr>Ultraviolet (UV) rays are poorly penetrating.  They can kill bacteria by producing DNA mutations (pyrimidine dimers) in live cells but the rays do not penetrate the spore coat and therefore don’t cause sterilization.</vt:lpstr>
      <vt:lpstr>Microwaves do not kill bacteria directly, the heat they produce may kill some bacteria but not endospores.</vt:lpstr>
      <vt:lpstr>FOOD MICROBIOLOGY</vt:lpstr>
      <vt:lpstr>FOOD SPOILAGE BACTERIA ≠ FOOD POISONING BACTERIA  Food spoilage is any change in the visual appearance, smell or taste of a food that makes it unacceptable to the customer.  Food spoilage doesn’t necessarily mean that food is unsafe to eat .  PUTREFACTION = the spoilage of proteins FERMENTATION = the spoilage of carbohydrates RANCIDITY = the spoilage of fats </vt:lpstr>
      <vt:lpstr>To prevent food spoilage, many chemicals can be used and are  added to food, including:  - salt and sugar (cause plasmolysis)  - alcohols are added to flavoring extracts  - antibiotics are sometimes added to cheese, chicken, fish   and shrimp  - organic acids (lactic, benzoic, propionic acids) are used    to decrease mold growth and some bacterial types of   food spoilage  - sorbic acid prevents the growth of mold in cheese and soda  - nitrogen salts are added to maintain the color in red meats,   inhibiting Clostridium botulinum germination  - sulfites are added to wines, juice and dried fruit to retard   mold growth  - ethylene and propylene oxide gases </vt:lpstr>
      <vt:lpstr>Many foods, including wine, contain sulfites to preserve them. Unfortunately some people get severe headaches from sulfites, while others can have allergic responses to them. READ LABELS! </vt:lpstr>
      <vt:lpstr>Many foods contaminated with food poisoning bacteria   DO NOT CHANGE the appearance, taste or smell  of food; that’s why you eat them.   - some microbes cause food poisoning infections   (where the bacteria themselves must be    present in the food to make you sick)   - some microbes cause food poisoning intoxications    (the bacterial toxins need to be present in the   food, the bacteria themselves can be killed)  </vt:lpstr>
      <vt:lpstr>Food poisoning isn't fun </vt:lpstr>
      <vt:lpstr>A) Staphylococcus aureus   - occurs 1-6 hours after eating the food; it is a    food poisoning intoxication   - severe nausea, vomiting, mild diarrhea, usually no fever  - produces an enterotoxin that is NOT destroyed by    normal cooking temperatures  - come commonly from contaminated hands, is found in   some humans’ nasal flora  - often found in custards, cream filled pastries, hams and    dressings  </vt:lpstr>
      <vt:lpstr>Your hands and nasal flora may be a source of staphylococcal food poisoning, which is often referred to commonly as the “24 hour flu” even though it is not the flu.</vt:lpstr>
      <vt:lpstr>B. Clostridium botulinum   - “botulism” is a food poisoning intoxication  - these bacteria produce a neurotoxin that can only be   destroyed by very high heat  - initially patients have blurred vision, difficulty    swallowing or speaking  - occurs commonly in home canned foods  - in the United States, infant botulism is the most    common type ( about 60 cases annually) and is   the reason newborns are warned against eating   what food?  </vt:lpstr>
      <vt:lpstr>Infant botulism is sometimes linked to spores found in foods like honey.  Read any honey label and you will see the same warning as you see below.</vt:lpstr>
      <vt:lpstr>C. Salmonella enterica (many subspecies)  - the second most common food poisoning in the U.S.  - signs and symptoms occur 12-48 hours after ingestion    of food and is a food poisoning infection that can    last from 2-5 days  - signs and symptoms include sudden abdominal pain,    watery diarrhea, nausea and vomiting, moderate    fever  - to prevent the problem, cook your food thoroughly  - raw and undercooked eggs (egg nog, Caesar salad dressing,    homemade ice cream, cake batter and cookie dough,   mayonnaise, sunny side up eggs); remember you can buy   pasteurized eggs  - other sources include meat (particularly chicken), dairy, fruits   and vegetables  - pet reptiles (turtles, snakes, iguanas) are also a potential source</vt:lpstr>
      <vt:lpstr>Good sources of salmonella food poisoning.</vt:lpstr>
      <vt:lpstr>The egg of birds and reptiles exits through the cloaca, and is often contaminated with feces.</vt:lpstr>
      <vt:lpstr>PowerPoint Presentation</vt:lpstr>
      <vt:lpstr>PowerPoint Presentation</vt:lpstr>
      <vt:lpstr> D. Campylobacter jejuni  - most common food poisoning infectious cause of diarrhea in   the U.S.  - raw and undercooked meats, raw (unpasteurized) milk,   untreated and contaminated water (and foods    irrigated or washed with this water) are all    sources  </vt:lpstr>
      <vt:lpstr>E. Shigella spp.  - third most common cause of food poisoning in the U.S.  - bacillary dysentery (bloody mucousy diarrhea)  - salads, milk and dairy products, contaminated water     are all common sources of this food poisoning    infection </vt:lpstr>
      <vt:lpstr>F. Listeria moncytogenes   - common in soil and water where contamination is easy  - STORCH organism which can lead to miscarriage and still   born delivery  - diary products, raw and undercooked meats, seafood   and produce are all sources  </vt:lpstr>
      <vt:lpstr>PowerPoint Presentation</vt:lpstr>
      <vt:lpstr>G. Escherichia coli strain O157:H7  - enterotoxigenic strain of E. coli  - undercooked meat, raw milk, unpasteurized juice and water,    petting zoos, raw vegetables  </vt:lpstr>
      <vt:lpstr>PowerPoint Presentation</vt:lpstr>
      <vt:lpstr>  H. Bacillus cereus  - produces a toxin and is common in rice dishes  </vt:lpstr>
      <vt:lpstr>         I.Vibrio vulnificus and Vibrio parahemolyticus  - commonly from raw and undercooked seafood  - V. vulnificus toxins can cause a primary septicemia  - V. parahemolyticus less severe causing watery diarrhea,   abdominal cramps, vomiting, fever with chills  </vt:lpstr>
      <vt:lpstr>Shellfish are a common source of vibriosis, they filter feed in the water.</vt:lpstr>
      <vt:lpstr>J. Norwalk virus (now known as norovirus diarrhea)   - nausea, vomiting , stomach cramps, diarrhea   - waterborne food poisoning commonly from shell fish   and fin fish and contaminated water  - has a history of being reported in massive epidemics on   cruise ships, but the source is from people on   land, where the microbes are common  There are other sources of food poisoning, we just mentioned  some of the more common or serious here in these  notes. </vt:lpstr>
      <vt:lpstr>Wash your hands and use hand sanitizers liberally when on a cruise ship to help prevent norovirus diarrhea.</vt:lpstr>
      <vt:lpstr>Steps You Can Take to Prevent  Food Poisoning in the Home </vt:lpstr>
      <vt:lpstr>1. Cook meats thoroughly until the juices run clear.  - use a meat thermometer</vt:lpstr>
      <vt:lpstr>2. Wash your hands thoroughly with soap and water before beginning  food preparation, after handling food (particularly meat), and  after going to the restroom.</vt:lpstr>
      <vt:lpstr>Wash and brush off fruits and vegetables before serving.</vt:lpstr>
      <vt:lpstr>Kitchen cloths should be washed often, particularly after cleaning up a spill. Kitchen sponges can be micro waved, WHEN WET, or put into the dishwasher to reduce bacterial contamination.</vt:lpstr>
      <vt:lpstr>3. Use separate cutting boards, one for raw meat, another for other foods.  - thoroughly wash cutting boards and utensils in hot soapy water. - what kind of cutting board is the best?   </vt:lpstr>
      <vt:lpstr>4. Keep meat separate from other foods and items in grocery bags.  - don’t let juices of poultry or raw meat come in contact   with other foods  - always marinate food in the refrigerator</vt:lpstr>
      <vt:lpstr>5. Freeze meat immediately when you arrive home.   - thawing rules: thaw foods preferably in the refrigerator   and not on the counter or in the sink  - sink thawing should only be done if the food is    completely immersed in COLD water  - microwave thawing should only be done if the meat is   to be cooked immediately afterwards  - store foods in small containers in the refrigerator and   allow air to circulate around each food container   (don’t pack your refrigerator full of food) </vt:lpstr>
      <vt:lpstr>HAPPY THANKSGIVING!!! This holiday is considered by many to be our national food poisoning holiday </vt:lpstr>
      <vt:lpstr>6. Don’t consume meat that has been left out for over  2 hours; if you want to eat it, cook it again to be  safe.   - hot foods need to be kept over 135°F  - cold foods need to be kept under 40°F  </vt:lpstr>
      <vt:lpstr>PowerPoint Presentation</vt:lpstr>
      <vt:lpstr>Don’t taste foods you suspect are going bad to “test them”  REMEMBER, IF IN DOUBT, THROW IT OUT </vt:lpstr>
      <vt:lpstr>CHEMICAL CONTROL OF MICROBIAL GROWTH Some chemicals commonly used on the body or on inanimate objects include:</vt:lpstr>
      <vt:lpstr>1) PHENOL (carbolic acid) and related compounds  - used by Lister to decrease infections due to surgical   wounds  - this is the standard chemical to which all other    disinfectants are compared  - spores are resistant  - bisphenols, such as Triclosan (controversial) and    hexachlorophene (pHisoHex) are used in    antiseptic soaps, skin lotions and many products</vt:lpstr>
      <vt:lpstr>Bisphenols are used commonly as antiseptics in many products that you use daily.</vt:lpstr>
      <vt:lpstr>2) ALCOHOLS  - 70-90% ethanol (ethyl alcohol) = grain alcohol  - 40-80% isopropyl alcohol = rubbing alcohol  - spores are resistant  - often used to clean skin prior to needle “sticks” </vt:lpstr>
      <vt:lpstr>According to the CDC, to be effective, hand sanitizing gels must be moist on the skin for 10-15 seconds before they dry out.</vt:lpstr>
      <vt:lpstr>3) HALOGENS   a) IODINE – the most effective skin antiseptic   - tinctures vs. aqueous solutions   - pure strength iodine is sporocidal, fungicidal,    viracidal  and amoebacidal   - pure strength iodine is also very irritating to the    skin so instead we use iodophores, like    betadine and povidone iodine scrubs,    which although not full strength and not    sporocidal, cause less tissue irritation and    less staining  </vt:lpstr>
      <vt:lpstr>PowerPoint Presentation</vt:lpstr>
      <vt:lpstr>Common iodophore commercial products; iodine is the BEST skin antiseptic.</vt:lpstr>
      <vt:lpstr> b) CHLORINE    - chlorine bleach and water make an excellent    disinfectant solution for the kitchen and    bathroom   - water treatment facilities often use chlorine   </vt:lpstr>
      <vt:lpstr>Chlorine bleach makes an excellent disinfectant spray for home use in the kitchen and bathroom.</vt:lpstr>
      <vt:lpstr>4) HEAVY METALS</vt:lpstr>
      <vt:lpstr>PowerPoint Presentation</vt:lpstr>
      <vt:lpstr>Zn (zinc)</vt:lpstr>
      <vt:lpstr>Cu (copper)   - is used for algae control</vt:lpstr>
      <vt:lpstr>Ag (silver)- used on catheters, surgical dressings and burn   creams; silver nitrate sticks are used to    cauterize small cuts</vt:lpstr>
      <vt:lpstr>5) DETERGENTS   - soaps are good sanitizers, they aren’t actually    disinfecting or antiseptic as the kill very few    bacteria  - Pseudomonas can grown in soap dishes!!  </vt:lpstr>
      <vt:lpstr>Pseudomonas spp. often produce a green pigment.</vt:lpstr>
      <vt:lpstr>6) QUATS (quaternary ammonium compounds)   - antiseptic for skin, disinfectant used for medical    instruments, utensils and rubber goods  - not sporocidal and Mycobacterium tuberculosis as well   as Pseudomonas spp. are resistant  </vt:lpstr>
      <vt:lpstr>QUATS</vt:lpstr>
      <vt:lpstr>QUATS</vt:lpstr>
      <vt:lpstr>7) ALDEHYDES   - disinfectants  - formaldehyde (formalin in an aqueous form that is used   to preserve biopsy specimens)  - glutaraldehyde (CIDEX®) used to disinfect some    medical instruments such as those used in    respiratory therapy  </vt:lpstr>
      <vt:lpstr>Aldehydes are good disinfectants.</vt:lpstr>
      <vt:lpstr>8) PEROXYGENS   - ozone (O₃) is used to disinfect some municipal water   supplies  - benzoyl peroxide – used in acne creams, hair dyes and   tooth whiteners  - H₂O₂ is a poor antiseptic but a good disinfectant    (contact wearers sometimes use hydrogen    peroxide to clean the lenses)  - plasma gas sterilization uses H₂O₂ vapors irradiated with   radio or microwaves to make a sterilizing plasma   gas  </vt:lpstr>
      <vt:lpstr>Hydrogen peroxide can retard wound healing – use it as directed by your doctor for wounds.</vt:lpstr>
      <vt:lpstr>PowerPoint Presentation</vt:lpstr>
      <vt:lpstr>9) DYES, ACIDS and ALKALINES   - crystal violet and other dyes can be used to treat skin infections  - peracetic acid (0.2%) is a sterilizing chemical used in some sterilization systems  - NaOH (alkaline)   In today’s medical environment, it is not only important to destroy viruses and spores, it sometimes is also important to destroy prions.  Autoclaving, irradiation and most chemicals by themselves do not appear to be able to destroy prions; boiling NaOH and autoclaving combined does destroy prions though.</vt:lpstr>
      <vt:lpstr>10) ETHYLENE OXIDE and PROPYLENE OXIDE GASES   - bacteriocidal and sporocidal  - can pass through  fabrics and some plastics  - useful to sterilize delicate surgical instruments   - is used on dried fruits and spices  - has been used to sterilize some items in the space   program </vt:lpstr>
      <vt:lpstr>Ethylene oxide gas, and now propylene oxide gas can penetrate fabrics and some plastics to sterilize.</vt:lpstr>
      <vt:lpstr>CHEMOTHERAPEUTIC AGENTS</vt:lpstr>
      <vt:lpstr>The goal of chemotherapy is to find drugs which will  treat the patient and not harm them     = SELECTIVE TOXICITY  Most chemotherapeutic agents fall short of being ideal  because they:  a) have undesirable side effects  b) they lead to the elimination of parts of your   normal flora  c) they lead to the formation of antibiotic    resistant strains of bacteria</vt:lpstr>
      <vt:lpstr>The first chemical synthesized in a lab and made to treat a disease was  SALVARSAN.  - Paul Ehrlich produced it in the early 1900’s  - this was the 606th arsenic compound that he tested and was   used to treat syphilis</vt:lpstr>
      <vt:lpstr>In 1929, Alexander Fleming discovered PENICILLIN.  - it was used during WWII to significantly reduce the    deaths of soldiers  - this was the FIRST TRUE ANTIBIOTIC</vt:lpstr>
      <vt:lpstr>1930’s SULFA DRUGS</vt:lpstr>
      <vt:lpstr>The ANTIBIOTIC DRUG DILEMMA  http://www.youtube.com/watch?v=UZatOIWlf3Y&amp;list=UU3bcS7-_5pTquP8oPYbXZYw&amp;index=1&amp;feature=plcp </vt:lpstr>
      <vt:lpstr>There is an alarming rise in the numbers of microbial species that are becoming resistant to antibiotics.   (i.e. PPNG – penicillinase producing     Neisseria gonorrhoeae          MRSA – methicillin resistant     Staphylococcus aureus          VRE – vancomycin resistant Enterococcus          VRSA – vancomycin resistant     Staphylococcus aureus          MDR-TB – multiple drug resistant     Mycobacterium tuberculosis)          MDRAB- multiple drug resistant     Acinetobacter baumannii  </vt:lpstr>
      <vt:lpstr>A gene that makes bugs highly resistant to almost all known antibiotics, or "super superbugs," has been found in bacteria in the water supplies in New Delhi. The gene, called NDM 1, first emerged in India in 2008 and has spread across the world.  MRSA, or methicillin-resistant Staphylococcus aureus, is a superbug that alone is estimated to kill 19,000 people each year in the United States -- far more than HIV and AIDS. (2010) </vt:lpstr>
      <vt:lpstr>MRSA infections are some of the more problematic antibiotic resistant infections known to occur in hospitals.</vt:lpstr>
      <vt:lpstr>This rise in antibiotic resistant strains of bacteria could be due to  some or all of the following:   1) over 400 million prescriptions are written every year in   the U.S. and an estimated 1-2% of these are    misprescribed or misread   2) many prescriptions for antibiotics are written for VIRAL   infections, like the cold and flu   3) Antibiotics are over used in surgical prophylaxis    </vt:lpstr>
      <vt:lpstr> - they are used for the following non-medical purposes:   - as growth stimulators in poultry and livestock   - to treat bacterial diseases in plants   - to make some selective media (Thayer Martin,    Columbia CNA with 5% Sheep Blood)   - to inhibit the growth of bacteria in cell and                   tissue cultures    - many times no C &amp; S (culture and sensitivity) is    performed, instead a shot gun approach is taken   - broad spectrum antibiotics are often prescribed which    can lead to super infections; instead a “shot gun”   approach is taken   </vt:lpstr>
      <vt:lpstr> - out of date antibiotics are often shipped overseas and   sold over-the-counter   - many people around the world cannot afford event he   cheapest of antibiotics and therefore die or    become disabled due to preventable or treatable   infections  </vt:lpstr>
      <vt:lpstr>Antibiotic resistance arises from either:   - mutations occurring in single bacteria which   reproduce by binary fission and pass these   mutant genes on to all of their offspring      OR   - through the transmission of antibiotic       resistant plasmids (R plasmids) from one   bacterium to another    </vt:lpstr>
      <vt:lpstr>The problem should be addressed by all health care professionals and the following steps should be undertaken:   a) avoid the use of antibiotics for viral infections or where   there appears to be little therapeutic value (snort,   sniffle, sneeze, no antibiotics please )  b) use antibiotics for the full length of time prescribed on   the label, don’t save them for a “rainy day”   c) use sufficiently high doses, sometimes in combinations  d) switch antibiotics at the first signs of developing    resistance; if the antibiotic doesn’t appear to be   improving your systems, call your doctor</vt:lpstr>
      <vt:lpstr>PowerPoint Presentation</vt:lpstr>
      <vt:lpstr>When should this patient stop taking this prescribed antibiotic?</vt:lpstr>
      <vt:lpstr>HOW  DO WE SELECT THE APPROPRIATE ANTIBIOTIC TO TREAT YOUR INFECTION?</vt:lpstr>
      <vt:lpstr>1. First, the etiologic agent must be isolated in pure  culture from the patient (wounds, urine samples,  swabs, tissue samples, etc.)  2. Then, the etiologic agent from the pure culture is   simultaneously: (C &amp; S)   a) identified to genus and species (CULTURE)   b) examined to determine what antibiotic(s) will   be able to treat the infection (and    SENSITIVITY)</vt:lpstr>
      <vt:lpstr>The Enterotube II is a miniaturized, rapid, multi-test system used to identify pathogenic coliforms.</vt:lpstr>
      <vt:lpstr> In all cases, to determine the correct antibiotic    necessary to treat a specific infection, we   look to determine the MIC, or minimum   inhibitory concentration of the antibiotic   that will completely eliminate the infection   (without killing the patient).</vt:lpstr>
      <vt:lpstr> The agar diffusion method using    Mueller Hinton agar is called the Kirby   Bauer technique and is a standardized   method commonly used to determine    MIC values.  </vt:lpstr>
      <vt:lpstr>Pick the zone size that you think would best indicate a proper antibiotic to choose to treat the infection found in this bacterial lawn.</vt:lpstr>
      <vt:lpstr>It turns out that since in-vitro (in glass, in experiment)   and in-vivo (in the living organism) results don’t  always coincide, the zones sizes on the MHA  plate must be compared to a chart to see if a  zone of inhibitions size is significant. Zone sizes can fall into the resistant (R), intermediate (I)  or susceptible (sensitive) (S) column.  You want  to choose an antibiotic that falls under the  susceptible column showing that an infectious  microbe is sensitive and is killed by an antibiotic  in the body.</vt:lpstr>
      <vt:lpstr>There are other methods to determine MIC antibiotic sensitivity values other than the Kirby Bauer technique.</vt:lpstr>
      <vt:lpstr>Once the appropriate antibiotic is selected, it can be administered via various routes:   p.o. = per os (orally)  parenterally = by injection (subcutaneous,      intramuscular, intravenous,     etc.  topically = on the surface (cutaneous,      conjunctival) </vt:lpstr>
      <vt:lpstr>Medicine given p.o. (per os) is administered orally.</vt:lpstr>
      <vt:lpstr>Antibiotics administered parenterally are given through injection.</vt:lpstr>
      <vt:lpstr>Topically administered antibiotics are applied to the surface of the body.</vt:lpstr>
      <vt:lpstr>HOW DO COMMON ANTIBIOTICS KILL BACTERIA?</vt:lpstr>
      <vt:lpstr>A) Some antibiotics affect the cell walls of bacteria.  (penicillin) B) Some work by making bacterial cell membranes  leaky.  (polymyxin B) C) Some affect protein synthesis in bacteria.  (chloramphenicol, erythromycin, tetracycline) D) Some inhibit DNA or RNA synthesis in bacteria.  (ciprofloxacin, rifampin) E) Some inhibit the synthesis of specific enzymes in  bacteria. (sulfonamides, trimethoprim)</vt:lpstr>
      <vt:lpstr>Antibiotics shouldn’t be used carelessly.  Many have side effects besides becoming antibiotic resistant; some cause hepatotoxicity, nephrotoxicity, anemia, nausea, vomiting, neurologic damage, ototoxicity and other problems.</vt:lpstr>
      <vt:lpstr>NOSOCOMIAL INFECTIONS</vt:lpstr>
      <vt:lpstr>PowerPoint Presentation</vt:lpstr>
      <vt:lpstr>Nosocomial infections can be from any of the following:   Air, Water, Food    Medication administration (syringes)  Surgical procedures  Devices (implants, drains, catheters)  Fomites  Insects  Patient’s normal flora  Visitors  Other patients  Hospital personnel  </vt:lpstr>
      <vt:lpstr>The purpose in knowing about microbial growth, the  use of aseptic technique and how to inhibit  microbial growth is for you, the allied health  student, to be aware that if you don’t think  about microbes, you will often be the one  spreading nosocomial infections to your patients  (besides bringing “pets” home to your family and  friends). </vt:lpstr>
      <vt:lpstr>NOSOCOMIAL INFECTIONS are those infections patients get when they go to a hospital or other medical facility.   About 50% of nosocomial infections are due to    UTI’s (urinary tract infections)  About 25% of nosocomial infections are due to    surgical wound infections  About 12% of nosocomial infections are due to   lower respiratory tract infections</vt:lpstr>
      <vt:lpstr>HOW CAN WE BREAK THE CYCLE OF INFECTIONS IN MEDICAL FACILITIES?</vt:lpstr>
      <vt:lpstr>Proper hand washing</vt:lpstr>
      <vt:lpstr>Proper Aseptic Technique</vt:lpstr>
      <vt:lpstr>PowerPoint Presentation</vt:lpstr>
      <vt:lpstr>Isolation units</vt:lpstr>
      <vt:lpstr>Reverse Isolation Units</vt:lpstr>
      <vt:lpstr>Hospital disinfection and sterilization of fomites must be monitored to reduce nosocomial infections.</vt:lpstr>
      <vt:lpstr>Environmental sanitation must be monitored in order to reduce nosocomial infections.</vt:lpstr>
      <vt:lpstr>Infection control committees monitor the rates of nosocomial infection within each hospital and try to correct poor practices that lead to increased rates.</vt:lpstr>
      <vt:lpstr>SOME UNIVERSAL PRECAUTIONS HEALTHCARE WORKERS SHOULD FOLLOW</vt:lpstr>
      <vt:lpstr>If blood or body fluids have the potential to splash on you, use the appropriate barriers to protect yourself.</vt:lpstr>
      <vt:lpstr>WASH YOUR HANDS!!! before AND after each patient!!!</vt:lpstr>
      <vt:lpstr>Prevent needle and scalpel sticks. - never recap needles, never break or bend needles by hand, never remove a needle from a disposable syringe.</vt:lpstr>
      <vt:lpstr>Minimize mouth to mouth resuscitation.</vt:lpstr>
      <vt:lpstr>Workers with weeping lesions should refrain from patient care or handling equipment.</vt:lpstr>
      <vt:lpstr>Get the proper vaccinations. - tetanus (q 10 years), hepatitis B, influenza (annually) - childhood vaccine series should be boostered if you have a low titer</vt:lpstr>
      <vt:lpstr>Read this article about wearing hospital scrubs outside the hospital environment.  http://online.wsj.com/article/SB123137245971962641.html </vt:lpstr>
      <vt:lpstr>LEARNING OBJECTIVES FOR PACKETS 3A and 3B  1.  Understand the effects of temperature, pH, water availability and oxygen on the growth of bacteria.  Be able to name types of bacteria by their affinity for different temperatures, pH levels, solute concentrations and oxygen requirements. 2.  Explain the tests that can be used to determine a bacterial species affinity to different temperatures, pH levels, solute concentrations and oxygen requirements. 3.  Be able to explain how bacteria get nutrients from their environment and the significance of obtaining the six major macronutrients found in living cells. 4.  Be able to determine whether media is chemically defined or undefined and explain why agar is the ideal solidifying agent in solid microbiological media. 5.  Know the purpose for using the various general purpose, enriched, selective and differential media in the notes.  Be able to give examples of each type of media as well as how and why each medium works to achieve its purpose. 6.  Be able to draw a bacterial growth curve for bacteria being grown in a closed system and explain why the bacterial numbers change during each phase of the graph;  if given a culture of bacteria, be able to give several methods of keeping the bacteria alive for 6 months or more. 7.  Be conversant about how enzymes work in living systems. </vt:lpstr>
      <vt:lpstr>8.  Be able to give a simple explanation of how and when photosynthesis occurs to produce oxygen; compare and contrast oxygenic and anoxygenic photosynthesis. 9.  Be able to give the three steps of aerobic cell respiration and locate where each step occurs in prokaryotic vs. eukaryotic cells.  Be able to account for the 38 ATP molecules that are produced during these reactions in prokaryotes.  Explain the reason that the average bacterium can get more ATP from a molecule of glucose than you can. 10.  Compare and contrast aerobic cell respiration with ethyl alcohol and lactic acid fermentation. 11.  Compare and contrast the terms antiseptic, disinfectant, sanitation and sterilization. 12.  Explain how some forms of heat can be used to sterilize while other forms cannot. 13.  Be able to describe how pasteurization is done, why it is done and give examples of foods that are pasteurized besides milk and dairy products. 14.  Explain why cold temperatures are bacteriostatic but not typically bacteriocidal. 15.  Compare and contrast the usefulness of desiccation, lyophilization, the use of salt and sugar as preservatives, cavitation, filters and various types of radiation in sterilization. 16.  Explain the difference between food poisoning and food spoilage; explain the difference between food poisoning intoxications vs. infections.</vt:lpstr>
      <vt:lpstr>17.  Be familiar with the array of chemicals used to preserve food from spoiling. 18.  Compare and contrast food poisoning due to Staphylococcus aureus, Clostridium botulinum, Salmonella enterica, Campylobacter jejuni, Shigella, spp., Listeria monocytogenes, E. coli strain O157:H7, Bacillus cereus, Vibrio spp., and noroviruses. 19.  Be able to teach others how to prevent food poisoning in the home. 20.  Give examples and compare and contrast the uses of phenol compounds, alcohols, halogens, heavy metals, detergents, quats, aldehydes, peroxygens, dyes, acids, alkalines, and ethylene and propylene oxide gases. 21.  Explain what is meant by selective toxicity and tell about the early history of chemotherapeutic agents in curing infectious disease. 22.  Explain why we have an antibiotic drug dilemma; know about common antibiotic resistant bacteria in hospitals.  Explain how bacteria become antibiotic resistant , how we can help solve the problem and how do we select and administer the appropriate antibiotic for each patient’s individual infection. 23.  Know the general ways in which antibiotics kill bacteria and why antibiotics aren’t useful in treating viral infections. 24.  Be familiar with the potential sources of nosocomial infections in hospitals.   25.  Explain how nosocomial infections can be minimized in hospitals. 26.  Explain the universal precautions you will be taking to prevent getting infections while working in a hospital.</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Packet # 3</dc:title>
  <dc:creator>Office of Information Technology</dc:creator>
  <cp:lastModifiedBy>Doc G</cp:lastModifiedBy>
  <cp:revision>100</cp:revision>
  <dcterms:created xsi:type="dcterms:W3CDTF">2010-06-21T18:43:35Z</dcterms:created>
  <dcterms:modified xsi:type="dcterms:W3CDTF">2016-10-10T21:00:47Z</dcterms:modified>
</cp:coreProperties>
</file>